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68" r:id="rId4"/>
    <p:sldId id="269" r:id="rId5"/>
    <p:sldId id="257" r:id="rId6"/>
    <p:sldId id="280" r:id="rId7"/>
    <p:sldId id="258" r:id="rId8"/>
    <p:sldId id="259" r:id="rId9"/>
    <p:sldId id="260" r:id="rId10"/>
    <p:sldId id="261" r:id="rId11"/>
    <p:sldId id="281" r:id="rId12"/>
    <p:sldId id="262" r:id="rId13"/>
    <p:sldId id="263" r:id="rId14"/>
    <p:sldId id="282" r:id="rId15"/>
    <p:sldId id="264" r:id="rId16"/>
    <p:sldId id="265" r:id="rId17"/>
    <p:sldId id="266" r:id="rId18"/>
    <p:sldId id="267" r:id="rId19"/>
    <p:sldId id="270" r:id="rId20"/>
    <p:sldId id="271" r:id="rId21"/>
    <p:sldId id="283" r:id="rId22"/>
    <p:sldId id="272" r:id="rId23"/>
    <p:sldId id="284" r:id="rId24"/>
    <p:sldId id="273" r:id="rId25"/>
    <p:sldId id="274" r:id="rId26"/>
    <p:sldId id="285" r:id="rId27"/>
    <p:sldId id="275" r:id="rId28"/>
    <p:sldId id="287" r:id="rId29"/>
    <p:sldId id="276" r:id="rId30"/>
    <p:sldId id="277" r:id="rId31"/>
    <p:sldId id="286" r:id="rId32"/>
    <p:sldId id="278" r:id="rId33"/>
    <p:sldId id="279"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23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3FD2A-665D-49FD-BDF0-C0218997C4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D3C239D-FE7A-48E2-BEEF-3373EA62DD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FA90DDBA-C1EB-4FE0-B3C0-E6E700E3EC2C}"/>
              </a:ext>
            </a:extLst>
          </p:cNvPr>
          <p:cNvSpPr>
            <a:spLocks noGrp="1"/>
          </p:cNvSpPr>
          <p:nvPr>
            <p:ph type="dt" sz="half" idx="10"/>
          </p:nvPr>
        </p:nvSpPr>
        <p:spPr/>
        <p:txBody>
          <a:bodyPr/>
          <a:lstStyle/>
          <a:p>
            <a:fld id="{56264FAF-D6BE-4A3C-B1D4-57CE8749CE52}" type="datetimeFigureOut">
              <a:rPr lang="en-AU" smtClean="0"/>
              <a:t>3/05/2021</a:t>
            </a:fld>
            <a:endParaRPr lang="en-AU"/>
          </a:p>
        </p:txBody>
      </p:sp>
      <p:sp>
        <p:nvSpPr>
          <p:cNvPr id="5" name="Footer Placeholder 4">
            <a:extLst>
              <a:ext uri="{FF2B5EF4-FFF2-40B4-BE49-F238E27FC236}">
                <a16:creationId xmlns:a16="http://schemas.microsoft.com/office/drawing/2014/main" id="{E693C2AD-6CB8-4F4A-B6B0-2E6805D0D60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BD8FECC-A566-40FB-ADC0-4ED438B7246E}"/>
              </a:ext>
            </a:extLst>
          </p:cNvPr>
          <p:cNvSpPr>
            <a:spLocks noGrp="1"/>
          </p:cNvSpPr>
          <p:nvPr>
            <p:ph type="sldNum" sz="quarter" idx="12"/>
          </p:nvPr>
        </p:nvSpPr>
        <p:spPr/>
        <p:txBody>
          <a:bodyPr/>
          <a:lstStyle/>
          <a:p>
            <a:fld id="{1289F085-7FBA-437B-AA9C-CB431834E694}" type="slidenum">
              <a:rPr lang="en-AU" smtClean="0"/>
              <a:t>‹#›</a:t>
            </a:fld>
            <a:endParaRPr lang="en-AU"/>
          </a:p>
        </p:txBody>
      </p:sp>
    </p:spTree>
    <p:extLst>
      <p:ext uri="{BB962C8B-B14F-4D97-AF65-F5344CB8AC3E}">
        <p14:creationId xmlns:p14="http://schemas.microsoft.com/office/powerpoint/2010/main" val="464448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25AC-3B25-4EC6-A5CF-98A2CFB238BC}"/>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358B1B3-8DF2-4B14-967C-DAE7DA269F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5F8804E-F2CF-4E1B-9852-106DFFC95171}"/>
              </a:ext>
            </a:extLst>
          </p:cNvPr>
          <p:cNvSpPr>
            <a:spLocks noGrp="1"/>
          </p:cNvSpPr>
          <p:nvPr>
            <p:ph type="dt" sz="half" idx="10"/>
          </p:nvPr>
        </p:nvSpPr>
        <p:spPr/>
        <p:txBody>
          <a:bodyPr/>
          <a:lstStyle/>
          <a:p>
            <a:fld id="{56264FAF-D6BE-4A3C-B1D4-57CE8749CE52}" type="datetimeFigureOut">
              <a:rPr lang="en-AU" smtClean="0"/>
              <a:t>3/05/2021</a:t>
            </a:fld>
            <a:endParaRPr lang="en-AU"/>
          </a:p>
        </p:txBody>
      </p:sp>
      <p:sp>
        <p:nvSpPr>
          <p:cNvPr id="5" name="Footer Placeholder 4">
            <a:extLst>
              <a:ext uri="{FF2B5EF4-FFF2-40B4-BE49-F238E27FC236}">
                <a16:creationId xmlns:a16="http://schemas.microsoft.com/office/drawing/2014/main" id="{D137EE2A-F37E-494D-95F8-CB49FDC92AB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AF5322E-2E5E-49EF-8375-5710F1474AAA}"/>
              </a:ext>
            </a:extLst>
          </p:cNvPr>
          <p:cNvSpPr>
            <a:spLocks noGrp="1"/>
          </p:cNvSpPr>
          <p:nvPr>
            <p:ph type="sldNum" sz="quarter" idx="12"/>
          </p:nvPr>
        </p:nvSpPr>
        <p:spPr/>
        <p:txBody>
          <a:bodyPr/>
          <a:lstStyle/>
          <a:p>
            <a:fld id="{1289F085-7FBA-437B-AA9C-CB431834E694}" type="slidenum">
              <a:rPr lang="en-AU" smtClean="0"/>
              <a:t>‹#›</a:t>
            </a:fld>
            <a:endParaRPr lang="en-AU"/>
          </a:p>
        </p:txBody>
      </p:sp>
    </p:spTree>
    <p:extLst>
      <p:ext uri="{BB962C8B-B14F-4D97-AF65-F5344CB8AC3E}">
        <p14:creationId xmlns:p14="http://schemas.microsoft.com/office/powerpoint/2010/main" val="2567356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9EE849-8905-4C73-BDC5-C273106B94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B3A51A7-D406-43CB-A184-C20E07DFA38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FE1F11-9B92-40CA-A721-563AC25FC877}"/>
              </a:ext>
            </a:extLst>
          </p:cNvPr>
          <p:cNvSpPr>
            <a:spLocks noGrp="1"/>
          </p:cNvSpPr>
          <p:nvPr>
            <p:ph type="dt" sz="half" idx="10"/>
          </p:nvPr>
        </p:nvSpPr>
        <p:spPr/>
        <p:txBody>
          <a:bodyPr/>
          <a:lstStyle/>
          <a:p>
            <a:fld id="{56264FAF-D6BE-4A3C-B1D4-57CE8749CE52}" type="datetimeFigureOut">
              <a:rPr lang="en-AU" smtClean="0"/>
              <a:t>3/05/2021</a:t>
            </a:fld>
            <a:endParaRPr lang="en-AU"/>
          </a:p>
        </p:txBody>
      </p:sp>
      <p:sp>
        <p:nvSpPr>
          <p:cNvPr id="5" name="Footer Placeholder 4">
            <a:extLst>
              <a:ext uri="{FF2B5EF4-FFF2-40B4-BE49-F238E27FC236}">
                <a16:creationId xmlns:a16="http://schemas.microsoft.com/office/drawing/2014/main" id="{5A333098-97B2-41A0-8171-202ED7EC245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459C2D1-32B3-40D4-AF41-0CD1A7124ADF}"/>
              </a:ext>
            </a:extLst>
          </p:cNvPr>
          <p:cNvSpPr>
            <a:spLocks noGrp="1"/>
          </p:cNvSpPr>
          <p:nvPr>
            <p:ph type="sldNum" sz="quarter" idx="12"/>
          </p:nvPr>
        </p:nvSpPr>
        <p:spPr/>
        <p:txBody>
          <a:bodyPr/>
          <a:lstStyle/>
          <a:p>
            <a:fld id="{1289F085-7FBA-437B-AA9C-CB431834E694}" type="slidenum">
              <a:rPr lang="en-AU" smtClean="0"/>
              <a:t>‹#›</a:t>
            </a:fld>
            <a:endParaRPr lang="en-AU"/>
          </a:p>
        </p:txBody>
      </p:sp>
    </p:spTree>
    <p:extLst>
      <p:ext uri="{BB962C8B-B14F-4D97-AF65-F5344CB8AC3E}">
        <p14:creationId xmlns:p14="http://schemas.microsoft.com/office/powerpoint/2010/main" val="2968476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7C18C-E67E-48CC-AC71-8118A0C6551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3EAF15C-8106-4F81-8409-8FE0C591DD6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81D267E-B152-4895-B57B-D009E47A8242}"/>
              </a:ext>
            </a:extLst>
          </p:cNvPr>
          <p:cNvSpPr>
            <a:spLocks noGrp="1"/>
          </p:cNvSpPr>
          <p:nvPr>
            <p:ph type="dt" sz="half" idx="10"/>
          </p:nvPr>
        </p:nvSpPr>
        <p:spPr/>
        <p:txBody>
          <a:bodyPr/>
          <a:lstStyle/>
          <a:p>
            <a:fld id="{56264FAF-D6BE-4A3C-B1D4-57CE8749CE52}" type="datetimeFigureOut">
              <a:rPr lang="en-AU" smtClean="0"/>
              <a:t>3/05/2021</a:t>
            </a:fld>
            <a:endParaRPr lang="en-AU"/>
          </a:p>
        </p:txBody>
      </p:sp>
      <p:sp>
        <p:nvSpPr>
          <p:cNvPr id="5" name="Footer Placeholder 4">
            <a:extLst>
              <a:ext uri="{FF2B5EF4-FFF2-40B4-BE49-F238E27FC236}">
                <a16:creationId xmlns:a16="http://schemas.microsoft.com/office/drawing/2014/main" id="{252B87DE-3F9F-4146-BE3A-5D96C1F02C5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0EDB447-8CEC-4EDD-BE55-AB558CAF3AE3}"/>
              </a:ext>
            </a:extLst>
          </p:cNvPr>
          <p:cNvSpPr>
            <a:spLocks noGrp="1"/>
          </p:cNvSpPr>
          <p:nvPr>
            <p:ph type="sldNum" sz="quarter" idx="12"/>
          </p:nvPr>
        </p:nvSpPr>
        <p:spPr/>
        <p:txBody>
          <a:bodyPr/>
          <a:lstStyle/>
          <a:p>
            <a:fld id="{1289F085-7FBA-437B-AA9C-CB431834E694}" type="slidenum">
              <a:rPr lang="en-AU" smtClean="0"/>
              <a:t>‹#›</a:t>
            </a:fld>
            <a:endParaRPr lang="en-AU"/>
          </a:p>
        </p:txBody>
      </p:sp>
    </p:spTree>
    <p:extLst>
      <p:ext uri="{BB962C8B-B14F-4D97-AF65-F5344CB8AC3E}">
        <p14:creationId xmlns:p14="http://schemas.microsoft.com/office/powerpoint/2010/main" val="387923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1E283-0490-41A6-B62B-D272573D89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F396A43-4F90-4F94-9A83-678BE7F920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486C89E-63EE-44AD-A4E8-15B8DD4F9FA2}"/>
              </a:ext>
            </a:extLst>
          </p:cNvPr>
          <p:cNvSpPr>
            <a:spLocks noGrp="1"/>
          </p:cNvSpPr>
          <p:nvPr>
            <p:ph type="dt" sz="half" idx="10"/>
          </p:nvPr>
        </p:nvSpPr>
        <p:spPr/>
        <p:txBody>
          <a:bodyPr/>
          <a:lstStyle/>
          <a:p>
            <a:fld id="{56264FAF-D6BE-4A3C-B1D4-57CE8749CE52}" type="datetimeFigureOut">
              <a:rPr lang="en-AU" smtClean="0"/>
              <a:t>3/05/2021</a:t>
            </a:fld>
            <a:endParaRPr lang="en-AU"/>
          </a:p>
        </p:txBody>
      </p:sp>
      <p:sp>
        <p:nvSpPr>
          <p:cNvPr id="5" name="Footer Placeholder 4">
            <a:extLst>
              <a:ext uri="{FF2B5EF4-FFF2-40B4-BE49-F238E27FC236}">
                <a16:creationId xmlns:a16="http://schemas.microsoft.com/office/drawing/2014/main" id="{E9697F3B-3876-4AA0-9D92-0C4FFD82B50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29164B1-B9CA-41A9-B9A3-4C181CCB05E2}"/>
              </a:ext>
            </a:extLst>
          </p:cNvPr>
          <p:cNvSpPr>
            <a:spLocks noGrp="1"/>
          </p:cNvSpPr>
          <p:nvPr>
            <p:ph type="sldNum" sz="quarter" idx="12"/>
          </p:nvPr>
        </p:nvSpPr>
        <p:spPr/>
        <p:txBody>
          <a:bodyPr/>
          <a:lstStyle/>
          <a:p>
            <a:fld id="{1289F085-7FBA-437B-AA9C-CB431834E694}" type="slidenum">
              <a:rPr lang="en-AU" smtClean="0"/>
              <a:t>‹#›</a:t>
            </a:fld>
            <a:endParaRPr lang="en-AU"/>
          </a:p>
        </p:txBody>
      </p:sp>
    </p:spTree>
    <p:extLst>
      <p:ext uri="{BB962C8B-B14F-4D97-AF65-F5344CB8AC3E}">
        <p14:creationId xmlns:p14="http://schemas.microsoft.com/office/powerpoint/2010/main" val="3330016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F63D2-CE7D-4DCB-9B0D-42385572079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E2E5F1D-5351-4D78-BBB2-21628456DC3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9B72AD61-C2EE-4B8C-BD48-23CFA25437D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45DFAD4-40C1-42FC-9404-F201AB2FFD85}"/>
              </a:ext>
            </a:extLst>
          </p:cNvPr>
          <p:cNvSpPr>
            <a:spLocks noGrp="1"/>
          </p:cNvSpPr>
          <p:nvPr>
            <p:ph type="dt" sz="half" idx="10"/>
          </p:nvPr>
        </p:nvSpPr>
        <p:spPr/>
        <p:txBody>
          <a:bodyPr/>
          <a:lstStyle/>
          <a:p>
            <a:fld id="{56264FAF-D6BE-4A3C-B1D4-57CE8749CE52}" type="datetimeFigureOut">
              <a:rPr lang="en-AU" smtClean="0"/>
              <a:t>3/05/2021</a:t>
            </a:fld>
            <a:endParaRPr lang="en-AU"/>
          </a:p>
        </p:txBody>
      </p:sp>
      <p:sp>
        <p:nvSpPr>
          <p:cNvPr id="6" name="Footer Placeholder 5">
            <a:extLst>
              <a:ext uri="{FF2B5EF4-FFF2-40B4-BE49-F238E27FC236}">
                <a16:creationId xmlns:a16="http://schemas.microsoft.com/office/drawing/2014/main" id="{1405B1C2-8285-41B7-97C4-BFC6F1A3031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7C116FC-205B-4DA7-827A-AE48A9851430}"/>
              </a:ext>
            </a:extLst>
          </p:cNvPr>
          <p:cNvSpPr>
            <a:spLocks noGrp="1"/>
          </p:cNvSpPr>
          <p:nvPr>
            <p:ph type="sldNum" sz="quarter" idx="12"/>
          </p:nvPr>
        </p:nvSpPr>
        <p:spPr/>
        <p:txBody>
          <a:bodyPr/>
          <a:lstStyle/>
          <a:p>
            <a:fld id="{1289F085-7FBA-437B-AA9C-CB431834E694}" type="slidenum">
              <a:rPr lang="en-AU" smtClean="0"/>
              <a:t>‹#›</a:t>
            </a:fld>
            <a:endParaRPr lang="en-AU"/>
          </a:p>
        </p:txBody>
      </p:sp>
    </p:spTree>
    <p:extLst>
      <p:ext uri="{BB962C8B-B14F-4D97-AF65-F5344CB8AC3E}">
        <p14:creationId xmlns:p14="http://schemas.microsoft.com/office/powerpoint/2010/main" val="169533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013A0-6710-4B56-A40E-216D22357FA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1834512-B884-4418-95E4-06895D825C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1029319-D1A2-4F2E-B0EF-EC24167943C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540BCB63-EFD9-411F-975E-8613FFFAB4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FA6DA6C-613B-4CE5-94EB-CEF0BE51F63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1AE80AD3-E880-40FA-A588-9D8369A9787A}"/>
              </a:ext>
            </a:extLst>
          </p:cNvPr>
          <p:cNvSpPr>
            <a:spLocks noGrp="1"/>
          </p:cNvSpPr>
          <p:nvPr>
            <p:ph type="dt" sz="half" idx="10"/>
          </p:nvPr>
        </p:nvSpPr>
        <p:spPr/>
        <p:txBody>
          <a:bodyPr/>
          <a:lstStyle/>
          <a:p>
            <a:fld id="{56264FAF-D6BE-4A3C-B1D4-57CE8749CE52}" type="datetimeFigureOut">
              <a:rPr lang="en-AU" smtClean="0"/>
              <a:t>3/05/2021</a:t>
            </a:fld>
            <a:endParaRPr lang="en-AU"/>
          </a:p>
        </p:txBody>
      </p:sp>
      <p:sp>
        <p:nvSpPr>
          <p:cNvPr id="8" name="Footer Placeholder 7">
            <a:extLst>
              <a:ext uri="{FF2B5EF4-FFF2-40B4-BE49-F238E27FC236}">
                <a16:creationId xmlns:a16="http://schemas.microsoft.com/office/drawing/2014/main" id="{505FB97E-6EF1-4E59-A4A5-F512B418C857}"/>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912EEFC0-7E58-447E-80D4-A2B08EFA7164}"/>
              </a:ext>
            </a:extLst>
          </p:cNvPr>
          <p:cNvSpPr>
            <a:spLocks noGrp="1"/>
          </p:cNvSpPr>
          <p:nvPr>
            <p:ph type="sldNum" sz="quarter" idx="12"/>
          </p:nvPr>
        </p:nvSpPr>
        <p:spPr/>
        <p:txBody>
          <a:bodyPr/>
          <a:lstStyle/>
          <a:p>
            <a:fld id="{1289F085-7FBA-437B-AA9C-CB431834E694}" type="slidenum">
              <a:rPr lang="en-AU" smtClean="0"/>
              <a:t>‹#›</a:t>
            </a:fld>
            <a:endParaRPr lang="en-AU"/>
          </a:p>
        </p:txBody>
      </p:sp>
    </p:spTree>
    <p:extLst>
      <p:ext uri="{BB962C8B-B14F-4D97-AF65-F5344CB8AC3E}">
        <p14:creationId xmlns:p14="http://schemas.microsoft.com/office/powerpoint/2010/main" val="1903189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7E5DC-9FE2-4C8E-B0AE-D09908F5B3D5}"/>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0699D48-A0FC-432D-A350-469F43FA94C3}"/>
              </a:ext>
            </a:extLst>
          </p:cNvPr>
          <p:cNvSpPr>
            <a:spLocks noGrp="1"/>
          </p:cNvSpPr>
          <p:nvPr>
            <p:ph type="dt" sz="half" idx="10"/>
          </p:nvPr>
        </p:nvSpPr>
        <p:spPr/>
        <p:txBody>
          <a:bodyPr/>
          <a:lstStyle/>
          <a:p>
            <a:fld id="{56264FAF-D6BE-4A3C-B1D4-57CE8749CE52}" type="datetimeFigureOut">
              <a:rPr lang="en-AU" smtClean="0"/>
              <a:t>3/05/2021</a:t>
            </a:fld>
            <a:endParaRPr lang="en-AU"/>
          </a:p>
        </p:txBody>
      </p:sp>
      <p:sp>
        <p:nvSpPr>
          <p:cNvPr id="4" name="Footer Placeholder 3">
            <a:extLst>
              <a:ext uri="{FF2B5EF4-FFF2-40B4-BE49-F238E27FC236}">
                <a16:creationId xmlns:a16="http://schemas.microsoft.com/office/drawing/2014/main" id="{FD854483-C241-4F91-B47E-42B723C2D7A1}"/>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BBB8BC3-E3DB-4980-A921-7990D4ECD48F}"/>
              </a:ext>
            </a:extLst>
          </p:cNvPr>
          <p:cNvSpPr>
            <a:spLocks noGrp="1"/>
          </p:cNvSpPr>
          <p:nvPr>
            <p:ph type="sldNum" sz="quarter" idx="12"/>
          </p:nvPr>
        </p:nvSpPr>
        <p:spPr/>
        <p:txBody>
          <a:bodyPr/>
          <a:lstStyle/>
          <a:p>
            <a:fld id="{1289F085-7FBA-437B-AA9C-CB431834E694}" type="slidenum">
              <a:rPr lang="en-AU" smtClean="0"/>
              <a:t>‹#›</a:t>
            </a:fld>
            <a:endParaRPr lang="en-AU"/>
          </a:p>
        </p:txBody>
      </p:sp>
    </p:spTree>
    <p:extLst>
      <p:ext uri="{BB962C8B-B14F-4D97-AF65-F5344CB8AC3E}">
        <p14:creationId xmlns:p14="http://schemas.microsoft.com/office/powerpoint/2010/main" val="1695392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F6DB8A-B071-4435-8753-304EF49F6DC8}"/>
              </a:ext>
            </a:extLst>
          </p:cNvPr>
          <p:cNvSpPr>
            <a:spLocks noGrp="1"/>
          </p:cNvSpPr>
          <p:nvPr>
            <p:ph type="dt" sz="half" idx="10"/>
          </p:nvPr>
        </p:nvSpPr>
        <p:spPr/>
        <p:txBody>
          <a:bodyPr/>
          <a:lstStyle/>
          <a:p>
            <a:fld id="{56264FAF-D6BE-4A3C-B1D4-57CE8749CE52}" type="datetimeFigureOut">
              <a:rPr lang="en-AU" smtClean="0"/>
              <a:t>3/05/2021</a:t>
            </a:fld>
            <a:endParaRPr lang="en-AU"/>
          </a:p>
        </p:txBody>
      </p:sp>
      <p:sp>
        <p:nvSpPr>
          <p:cNvPr id="3" name="Footer Placeholder 2">
            <a:extLst>
              <a:ext uri="{FF2B5EF4-FFF2-40B4-BE49-F238E27FC236}">
                <a16:creationId xmlns:a16="http://schemas.microsoft.com/office/drawing/2014/main" id="{D1F199CB-EAEB-4D4A-A2DF-C6140F7ED9E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EFC95167-739F-4B31-925F-CB846020D206}"/>
              </a:ext>
            </a:extLst>
          </p:cNvPr>
          <p:cNvSpPr>
            <a:spLocks noGrp="1"/>
          </p:cNvSpPr>
          <p:nvPr>
            <p:ph type="sldNum" sz="quarter" idx="12"/>
          </p:nvPr>
        </p:nvSpPr>
        <p:spPr/>
        <p:txBody>
          <a:bodyPr/>
          <a:lstStyle/>
          <a:p>
            <a:fld id="{1289F085-7FBA-437B-AA9C-CB431834E694}" type="slidenum">
              <a:rPr lang="en-AU" smtClean="0"/>
              <a:t>‹#›</a:t>
            </a:fld>
            <a:endParaRPr lang="en-AU"/>
          </a:p>
        </p:txBody>
      </p:sp>
    </p:spTree>
    <p:extLst>
      <p:ext uri="{BB962C8B-B14F-4D97-AF65-F5344CB8AC3E}">
        <p14:creationId xmlns:p14="http://schemas.microsoft.com/office/powerpoint/2010/main" val="231347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13750-473B-424F-A42E-E6C5BC2FC4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EE15FA78-8744-4618-AAE9-DF632E255D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3B9A8D79-16C1-4D24-9267-026E772879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F77B16B-CCAB-40CA-9233-100ED9F7B61C}"/>
              </a:ext>
            </a:extLst>
          </p:cNvPr>
          <p:cNvSpPr>
            <a:spLocks noGrp="1"/>
          </p:cNvSpPr>
          <p:nvPr>
            <p:ph type="dt" sz="half" idx="10"/>
          </p:nvPr>
        </p:nvSpPr>
        <p:spPr/>
        <p:txBody>
          <a:bodyPr/>
          <a:lstStyle/>
          <a:p>
            <a:fld id="{56264FAF-D6BE-4A3C-B1D4-57CE8749CE52}" type="datetimeFigureOut">
              <a:rPr lang="en-AU" smtClean="0"/>
              <a:t>3/05/2021</a:t>
            </a:fld>
            <a:endParaRPr lang="en-AU"/>
          </a:p>
        </p:txBody>
      </p:sp>
      <p:sp>
        <p:nvSpPr>
          <p:cNvPr id="6" name="Footer Placeholder 5">
            <a:extLst>
              <a:ext uri="{FF2B5EF4-FFF2-40B4-BE49-F238E27FC236}">
                <a16:creationId xmlns:a16="http://schemas.microsoft.com/office/drawing/2014/main" id="{D6690919-E0A0-42A3-9DDD-C4D6A398858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906EA93-7503-4638-8CC2-E2DE7776F316}"/>
              </a:ext>
            </a:extLst>
          </p:cNvPr>
          <p:cNvSpPr>
            <a:spLocks noGrp="1"/>
          </p:cNvSpPr>
          <p:nvPr>
            <p:ph type="sldNum" sz="quarter" idx="12"/>
          </p:nvPr>
        </p:nvSpPr>
        <p:spPr/>
        <p:txBody>
          <a:bodyPr/>
          <a:lstStyle/>
          <a:p>
            <a:fld id="{1289F085-7FBA-437B-AA9C-CB431834E694}" type="slidenum">
              <a:rPr lang="en-AU" smtClean="0"/>
              <a:t>‹#›</a:t>
            </a:fld>
            <a:endParaRPr lang="en-AU"/>
          </a:p>
        </p:txBody>
      </p:sp>
    </p:spTree>
    <p:extLst>
      <p:ext uri="{BB962C8B-B14F-4D97-AF65-F5344CB8AC3E}">
        <p14:creationId xmlns:p14="http://schemas.microsoft.com/office/powerpoint/2010/main" val="924790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DBC25-551D-4C4C-B8A0-011228843D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773120F0-F1ED-46D2-86B3-C303925214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51534152-F4C9-46A4-A191-8A99DDE2D7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26B9F9A-A648-419B-96F1-C20BC1091636}"/>
              </a:ext>
            </a:extLst>
          </p:cNvPr>
          <p:cNvSpPr>
            <a:spLocks noGrp="1"/>
          </p:cNvSpPr>
          <p:nvPr>
            <p:ph type="dt" sz="half" idx="10"/>
          </p:nvPr>
        </p:nvSpPr>
        <p:spPr/>
        <p:txBody>
          <a:bodyPr/>
          <a:lstStyle/>
          <a:p>
            <a:fld id="{56264FAF-D6BE-4A3C-B1D4-57CE8749CE52}" type="datetimeFigureOut">
              <a:rPr lang="en-AU" smtClean="0"/>
              <a:t>3/05/2021</a:t>
            </a:fld>
            <a:endParaRPr lang="en-AU"/>
          </a:p>
        </p:txBody>
      </p:sp>
      <p:sp>
        <p:nvSpPr>
          <p:cNvPr id="6" name="Footer Placeholder 5">
            <a:extLst>
              <a:ext uri="{FF2B5EF4-FFF2-40B4-BE49-F238E27FC236}">
                <a16:creationId xmlns:a16="http://schemas.microsoft.com/office/drawing/2014/main" id="{BB922A27-800B-4379-8151-64F1E98A6BB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9C3EBF0-8D50-4D7D-9795-C189E5C9180E}"/>
              </a:ext>
            </a:extLst>
          </p:cNvPr>
          <p:cNvSpPr>
            <a:spLocks noGrp="1"/>
          </p:cNvSpPr>
          <p:nvPr>
            <p:ph type="sldNum" sz="quarter" idx="12"/>
          </p:nvPr>
        </p:nvSpPr>
        <p:spPr/>
        <p:txBody>
          <a:bodyPr/>
          <a:lstStyle/>
          <a:p>
            <a:fld id="{1289F085-7FBA-437B-AA9C-CB431834E694}" type="slidenum">
              <a:rPr lang="en-AU" smtClean="0"/>
              <a:t>‹#›</a:t>
            </a:fld>
            <a:endParaRPr lang="en-AU"/>
          </a:p>
        </p:txBody>
      </p:sp>
    </p:spTree>
    <p:extLst>
      <p:ext uri="{BB962C8B-B14F-4D97-AF65-F5344CB8AC3E}">
        <p14:creationId xmlns:p14="http://schemas.microsoft.com/office/powerpoint/2010/main" val="3977820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132A11-CF6B-4CDD-B8DE-10E8C6B564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4025B40-60F9-49BD-BAB8-B512AAA1DB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5BBB551-17CE-4054-B03F-7EF6861BE0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264FAF-D6BE-4A3C-B1D4-57CE8749CE52}" type="datetimeFigureOut">
              <a:rPr lang="en-AU" smtClean="0"/>
              <a:t>3/05/2021</a:t>
            </a:fld>
            <a:endParaRPr lang="en-AU"/>
          </a:p>
        </p:txBody>
      </p:sp>
      <p:sp>
        <p:nvSpPr>
          <p:cNvPr id="5" name="Footer Placeholder 4">
            <a:extLst>
              <a:ext uri="{FF2B5EF4-FFF2-40B4-BE49-F238E27FC236}">
                <a16:creationId xmlns:a16="http://schemas.microsoft.com/office/drawing/2014/main" id="{514705B2-1E00-40CE-8167-B568CD33AA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2579F0A-E7E7-4683-AAF4-3126D497B6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89F085-7FBA-437B-AA9C-CB431834E694}" type="slidenum">
              <a:rPr lang="en-AU" smtClean="0"/>
              <a:t>‹#›</a:t>
            </a:fld>
            <a:endParaRPr lang="en-AU"/>
          </a:p>
        </p:txBody>
      </p:sp>
    </p:spTree>
    <p:extLst>
      <p:ext uri="{BB962C8B-B14F-4D97-AF65-F5344CB8AC3E}">
        <p14:creationId xmlns:p14="http://schemas.microsoft.com/office/powerpoint/2010/main" val="2268919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atim.abood@uodiyala.edu.iq"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Hydropower" TargetMode="External"/><Relationship Id="rId3" Type="http://schemas.openxmlformats.org/officeDocument/2006/relationships/hyperlink" Target="https://en.wikipedia.org/wiki/Wind" TargetMode="External"/><Relationship Id="rId7" Type="http://schemas.openxmlformats.org/officeDocument/2006/relationships/hyperlink" Target="https://en.wikipedia.org/wiki/International_Energy_Agency" TargetMode="External"/><Relationship Id="rId2" Type="http://schemas.openxmlformats.org/officeDocument/2006/relationships/hyperlink" Target="https://en.wikipedia.org/wiki/Sunlight" TargetMode="External"/><Relationship Id="rId1" Type="http://schemas.openxmlformats.org/officeDocument/2006/relationships/slideLayout" Target="../slideLayouts/slideLayout2.xml"/><Relationship Id="rId6" Type="http://schemas.openxmlformats.org/officeDocument/2006/relationships/hyperlink" Target="https://en.wikipedia.org/wiki/Geothermal_heating" TargetMode="External"/><Relationship Id="rId5" Type="http://schemas.openxmlformats.org/officeDocument/2006/relationships/hyperlink" Target="https://en.wikipedia.org/wiki/Biomass" TargetMode="External"/><Relationship Id="rId4" Type="http://schemas.openxmlformats.org/officeDocument/2006/relationships/hyperlink" Target="https://en.wikipedia.org/wiki/Tide"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en.wikipedia.org/wiki/Global_warming" TargetMode="External"/><Relationship Id="rId13" Type="http://schemas.openxmlformats.org/officeDocument/2006/relationships/hyperlink" Target="https://en.wikipedia.org/wiki/International_Energy_Agency" TargetMode="External"/><Relationship Id="rId3" Type="http://schemas.openxmlformats.org/officeDocument/2006/relationships/hyperlink" Target="https://en.wikipedia.org/wiki/Energy_security_and_renewable_technology" TargetMode="External"/><Relationship Id="rId7" Type="http://schemas.openxmlformats.org/officeDocument/2006/relationships/hyperlink" Target="https://en.wikipedia.org/wiki/Climate_change" TargetMode="External"/><Relationship Id="rId12" Type="http://schemas.openxmlformats.org/officeDocument/2006/relationships/hyperlink" Target="https://en.wikipedia.org/wiki/Financial_crisis_of_2007%E2%80%9308" TargetMode="External"/><Relationship Id="rId2" Type="http://schemas.openxmlformats.org/officeDocument/2006/relationships/hyperlink" Target="https://en.wikipedia.org/wiki/Efficient_energy_use" TargetMode="External"/><Relationship Id="rId1" Type="http://schemas.openxmlformats.org/officeDocument/2006/relationships/slideLayout" Target="../slideLayouts/slideLayout2.xml"/><Relationship Id="rId6" Type="http://schemas.openxmlformats.org/officeDocument/2006/relationships/hyperlink" Target="https://en.wikipedia.org/wiki/Sun" TargetMode="External"/><Relationship Id="rId11" Type="http://schemas.openxmlformats.org/officeDocument/2006/relationships/hyperlink" Target="https://en.wikipedia.org/wiki/Renewable_energy_commercialization" TargetMode="External"/><Relationship Id="rId5" Type="http://schemas.openxmlformats.org/officeDocument/2006/relationships/hyperlink" Target="https://en.wikipedia.org/wiki/Air_pollution" TargetMode="External"/><Relationship Id="rId10" Type="http://schemas.openxmlformats.org/officeDocument/2006/relationships/hyperlink" Target="https://en.wikipedia.org/wiki/Peak_oil" TargetMode="External"/><Relationship Id="rId4" Type="http://schemas.openxmlformats.org/officeDocument/2006/relationships/hyperlink" Target="https://en.wikipedia.org/wiki/Pollution" TargetMode="External"/><Relationship Id="rId9" Type="http://schemas.openxmlformats.org/officeDocument/2006/relationships/hyperlink" Target="https://en.wikipedia.org/wiki/2000s_energy_crisis"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en.wikipedia.org/wiki/Renewable_energy#cite_note-renewableenergyworld1-18" TargetMode="External"/><Relationship Id="rId3" Type="http://schemas.openxmlformats.org/officeDocument/2006/relationships/hyperlink" Target="https://en.wikipedia.org/wiki/Lighting" TargetMode="External"/><Relationship Id="rId7" Type="http://schemas.openxmlformats.org/officeDocument/2006/relationships/hyperlink" Target="https://en.wikipedia.org/wiki/Ban_Ki-moon" TargetMode="External"/><Relationship Id="rId2" Type="http://schemas.openxmlformats.org/officeDocument/2006/relationships/hyperlink" Target="https://en.wikipedia.org/wiki/Biogas" TargetMode="External"/><Relationship Id="rId1" Type="http://schemas.openxmlformats.org/officeDocument/2006/relationships/slideLayout" Target="../slideLayouts/slideLayout2.xml"/><Relationship Id="rId6" Type="http://schemas.openxmlformats.org/officeDocument/2006/relationships/hyperlink" Target="https://en.wikipedia.org/wiki/United_Nations" TargetMode="External"/><Relationship Id="rId5" Type="http://schemas.openxmlformats.org/officeDocument/2006/relationships/hyperlink" Target="https://en.wikipedia.org/wiki/Renewable_energy#cite_note-REN21_2011_14-31" TargetMode="External"/><Relationship Id="rId4" Type="http://schemas.openxmlformats.org/officeDocument/2006/relationships/hyperlink" Target="https://en.wikipedia.org/wiki/Cooking" TargetMode="External"/><Relationship Id="rId9" Type="http://schemas.openxmlformats.org/officeDocument/2006/relationships/hyperlink" Target="https://en.wikipedia.org/wiki/Renewable_energy#cite_note-32"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Manual_labour" TargetMode="External"/><Relationship Id="rId7" Type="http://schemas.openxmlformats.org/officeDocument/2006/relationships/hyperlink" Target="https://en.wikipedia.org/wiki/Firewood" TargetMode="External"/><Relationship Id="rId2" Type="http://schemas.openxmlformats.org/officeDocument/2006/relationships/hyperlink" Target="https://en.wikipedia.org/wiki/Biomass" TargetMode="External"/><Relationship Id="rId1" Type="http://schemas.openxmlformats.org/officeDocument/2006/relationships/slideLayout" Target="../slideLayouts/slideLayout2.xml"/><Relationship Id="rId6" Type="http://schemas.openxmlformats.org/officeDocument/2006/relationships/hyperlink" Target="https://en.wikipedia.org/wiki/Windmill" TargetMode="External"/><Relationship Id="rId5" Type="http://schemas.openxmlformats.org/officeDocument/2006/relationships/hyperlink" Target="https://en.wikipedia.org/wiki/Water_power" TargetMode="External"/><Relationship Id="rId4" Type="http://schemas.openxmlformats.org/officeDocument/2006/relationships/hyperlink" Target="https://en.wikipedia.org/wiki/Animal_power"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en.wikipedia.org/wiki/Fossil_fuel" TargetMode="External"/><Relationship Id="rId3" Type="http://schemas.openxmlformats.org/officeDocument/2006/relationships/hyperlink" Target="https://en.wikipedia.org/wiki/Werner_von_Siemens" TargetMode="External"/><Relationship Id="rId7" Type="http://schemas.openxmlformats.org/officeDocument/2006/relationships/hyperlink" Target="https://en.wikipedia.org/wiki/Scientific_American" TargetMode="External"/><Relationship Id="rId2" Type="http://schemas.openxmlformats.org/officeDocument/2006/relationships/hyperlink" Target="https://en.wikipedia.org/wiki/Augustin_Mouchot" TargetMode="External"/><Relationship Id="rId1" Type="http://schemas.openxmlformats.org/officeDocument/2006/relationships/slideLayout" Target="../slideLayouts/slideLayout2.xml"/><Relationship Id="rId6" Type="http://schemas.openxmlformats.org/officeDocument/2006/relationships/hyperlink" Target="https://en.wikipedia.org/wiki/Die_protestantische_Ethik_und_der_Geist_des_Kapitalismus" TargetMode="External"/><Relationship Id="rId11" Type="http://schemas.openxmlformats.org/officeDocument/2006/relationships/hyperlink" Target="https://en.wikipedia.org/wiki/Wind_turbine" TargetMode="External"/><Relationship Id="rId5" Type="http://schemas.openxmlformats.org/officeDocument/2006/relationships/hyperlink" Target="https://en.wikipedia.org/wiki/Max_Weber" TargetMode="External"/><Relationship Id="rId10" Type="http://schemas.openxmlformats.org/officeDocument/2006/relationships/hyperlink" Target="https://en.wikipedia.org/wiki/Depletion_of_oil" TargetMode="External"/><Relationship Id="rId4" Type="http://schemas.openxmlformats.org/officeDocument/2006/relationships/hyperlink" Target="https://en.wikipedia.org/wiki/Photovoltaic_effect" TargetMode="External"/><Relationship Id="rId9" Type="http://schemas.openxmlformats.org/officeDocument/2006/relationships/hyperlink" Target="https://en.wikipedia.org/wiki/Peak_oil"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Shepherds_Flat_Wind_Farm" TargetMode="External"/><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hyperlink" Target="https://en.wikipedia.org/wiki/Arlington,_Oregon"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n.wikipedia.org/wiki/Three_Gorges_Dam" TargetMode="External"/><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hyperlink" Target="https://en.wikipedia.org/wiki/Yangtze_River"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en.wikipedia.org/wiki/Topaz_Solar_Farm" TargetMode="External"/><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en.wikipedia.org/wiki/Growth_of_photovoltaics" TargetMode="External"/><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en.wikipedia.org/wiki/Growth_of_photovoltaics" TargetMode="External"/><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Wave_power" TargetMode="External"/><Relationship Id="rId13" Type="http://schemas.openxmlformats.org/officeDocument/2006/relationships/hyperlink" Target="https://en.wikipedia.org/wiki/Air_conditioning" TargetMode="External"/><Relationship Id="rId3" Type="http://schemas.openxmlformats.org/officeDocument/2006/relationships/hyperlink" Target="https://en.wikipedia.org/wiki/Orders_of_magnitude_(time)" TargetMode="External"/><Relationship Id="rId7" Type="http://schemas.openxmlformats.org/officeDocument/2006/relationships/hyperlink" Target="https://en.wikipedia.org/wiki/Tidal_power" TargetMode="External"/><Relationship Id="rId12" Type="http://schemas.openxmlformats.org/officeDocument/2006/relationships/hyperlink" Target="https://en.wikipedia.org/wiki/Water_heating" TargetMode="External"/><Relationship Id="rId2" Type="http://schemas.openxmlformats.org/officeDocument/2006/relationships/hyperlink" Target="https://en.wikipedia.org/wiki/Renewable_resource" TargetMode="External"/><Relationship Id="rId16"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en.wikipedia.org/wiki/Rain" TargetMode="External"/><Relationship Id="rId11" Type="http://schemas.openxmlformats.org/officeDocument/2006/relationships/hyperlink" Target="https://en.wikipedia.org/wiki/Space_heating" TargetMode="External"/><Relationship Id="rId5" Type="http://schemas.openxmlformats.org/officeDocument/2006/relationships/hyperlink" Target="https://en.wikipedia.org/wiki/Wind_power" TargetMode="External"/><Relationship Id="rId15" Type="http://schemas.openxmlformats.org/officeDocument/2006/relationships/hyperlink" Target="https://en.wikipedia.org/wiki/Stand-alone_power_system" TargetMode="External"/><Relationship Id="rId10" Type="http://schemas.openxmlformats.org/officeDocument/2006/relationships/hyperlink" Target="https://en.wikipedia.org/wiki/Electricity_generation" TargetMode="External"/><Relationship Id="rId4" Type="http://schemas.openxmlformats.org/officeDocument/2006/relationships/hyperlink" Target="https://en.wikipedia.org/wiki/Sunlight" TargetMode="External"/><Relationship Id="rId9" Type="http://schemas.openxmlformats.org/officeDocument/2006/relationships/hyperlink" Target="https://en.wikipedia.org/wiki/Geothermal_energy" TargetMode="External"/><Relationship Id="rId14" Type="http://schemas.openxmlformats.org/officeDocument/2006/relationships/hyperlink" Target="https://en.wikipedia.org/wiki/Transportation"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Solar_photovoltaics" TargetMode="External"/><Relationship Id="rId13" Type="http://schemas.openxmlformats.org/officeDocument/2006/relationships/hyperlink" Target="https://en.wikipedia.org/wiki/Climate_change_mitigation" TargetMode="External"/><Relationship Id="rId3" Type="http://schemas.openxmlformats.org/officeDocument/2006/relationships/hyperlink" Target="https://en.wikipedia.org/wiki/World_energy_consumption" TargetMode="External"/><Relationship Id="rId7" Type="http://schemas.openxmlformats.org/officeDocument/2006/relationships/hyperlink" Target="https://en.wikipedia.org/wiki/Renewable_energy_in_the_United_States" TargetMode="External"/><Relationship Id="rId12" Type="http://schemas.openxmlformats.org/officeDocument/2006/relationships/hyperlink" Target="https://en.wikipedia.org/wiki/Energy_security_and_renewable_technology" TargetMode="External"/><Relationship Id="rId2" Type="http://schemas.openxmlformats.org/officeDocument/2006/relationships/hyperlink" Target="https://en.wikipedia.org/wiki/REN21" TargetMode="External"/><Relationship Id="rId1" Type="http://schemas.openxmlformats.org/officeDocument/2006/relationships/slideLayout" Target="../slideLayouts/slideLayout2.xml"/><Relationship Id="rId6" Type="http://schemas.openxmlformats.org/officeDocument/2006/relationships/hyperlink" Target="https://en.wikipedia.org/wiki/Renewable_energy_in_China" TargetMode="External"/><Relationship Id="rId11" Type="http://schemas.openxmlformats.org/officeDocument/2006/relationships/hyperlink" Target="https://en.wikipedia.org/wiki/Efficient_energy_use" TargetMode="External"/><Relationship Id="rId5" Type="http://schemas.openxmlformats.org/officeDocument/2006/relationships/hyperlink" Target="https://en.wikipedia.org/wiki/Biofuel" TargetMode="External"/><Relationship Id="rId15" Type="http://schemas.openxmlformats.org/officeDocument/2006/relationships/hyperlink" Target="https://en.wikipedia.org/wiki/Public_opinion_surveys" TargetMode="External"/><Relationship Id="rId10" Type="http://schemas.openxmlformats.org/officeDocument/2006/relationships/hyperlink" Target="https://en.wikipedia.org/wiki/Renewable_energy#cite_note-8" TargetMode="External"/><Relationship Id="rId4" Type="http://schemas.openxmlformats.org/officeDocument/2006/relationships/hyperlink" Target="https://en.wikipedia.org/wiki/Biofuel#traditional" TargetMode="External"/><Relationship Id="rId9" Type="http://schemas.openxmlformats.org/officeDocument/2006/relationships/hyperlink" Target="https://en.wikipedia.org/wiki/Non-renewable_energy" TargetMode="External"/><Relationship Id="rId14" Type="http://schemas.openxmlformats.org/officeDocument/2006/relationships/hyperlink" Target="https://en.wikipedia.org/wiki/Greenhouse_ga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Denmark" TargetMode="External"/><Relationship Id="rId2" Type="http://schemas.openxmlformats.org/officeDocument/2006/relationships/hyperlink" Target="https://en.wikipedia.org/wiki/100%25_renewable_energy" TargetMode="External"/><Relationship Id="rId1" Type="http://schemas.openxmlformats.org/officeDocument/2006/relationships/slideLayout" Target="../slideLayouts/slideLayout2.xml"/><Relationship Id="rId4" Type="http://schemas.openxmlformats.org/officeDocument/2006/relationships/hyperlink" Target="https://en.wikipedia.org/wiki/Energy_transitio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Renewable_energy_in_developing_countries" TargetMode="External"/><Relationship Id="rId7" Type="http://schemas.openxmlformats.org/officeDocument/2006/relationships/hyperlink" Target="https://en.wikipedia.org/wiki/Electrification" TargetMode="External"/><Relationship Id="rId2" Type="http://schemas.openxmlformats.org/officeDocument/2006/relationships/hyperlink" Target="https://en.wikipedia.org/wiki/Rural" TargetMode="External"/><Relationship Id="rId1" Type="http://schemas.openxmlformats.org/officeDocument/2006/relationships/slideLayout" Target="../slideLayouts/slideLayout2.xml"/><Relationship Id="rId6" Type="http://schemas.openxmlformats.org/officeDocument/2006/relationships/hyperlink" Target="https://en.wikipedia.org/wiki/Ban_Ki-moon" TargetMode="External"/><Relationship Id="rId5" Type="http://schemas.openxmlformats.org/officeDocument/2006/relationships/hyperlink" Target="https://en.wikipedia.org/wiki/United_Nations" TargetMode="External"/><Relationship Id="rId4" Type="http://schemas.openxmlformats.org/officeDocument/2006/relationships/hyperlink" Target="https://en.wikipedia.org/wiki/Human_development_(humanity)"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Renewable_energy_in_developing_countries" TargetMode="External"/><Relationship Id="rId7" Type="http://schemas.openxmlformats.org/officeDocument/2006/relationships/hyperlink" Target="https://en.wikipedia.org/wiki/Electrification" TargetMode="External"/><Relationship Id="rId2" Type="http://schemas.openxmlformats.org/officeDocument/2006/relationships/hyperlink" Target="https://en.wikipedia.org/wiki/Rural" TargetMode="External"/><Relationship Id="rId1" Type="http://schemas.openxmlformats.org/officeDocument/2006/relationships/slideLayout" Target="../slideLayouts/slideLayout2.xml"/><Relationship Id="rId6" Type="http://schemas.openxmlformats.org/officeDocument/2006/relationships/hyperlink" Target="https://en.wikipedia.org/wiki/Ban_Ki-moon" TargetMode="External"/><Relationship Id="rId5" Type="http://schemas.openxmlformats.org/officeDocument/2006/relationships/hyperlink" Target="https://en.wikipedia.org/wiki/United_Nations" TargetMode="External"/><Relationship Id="rId4" Type="http://schemas.openxmlformats.org/officeDocument/2006/relationships/hyperlink" Target="https://en.wikipedia.org/wiki/Human_development_(human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7A628-DC31-41A7-A495-DB795DBAD626}"/>
              </a:ext>
            </a:extLst>
          </p:cNvPr>
          <p:cNvSpPr>
            <a:spLocks noGrp="1"/>
          </p:cNvSpPr>
          <p:nvPr>
            <p:ph type="ctrTitle"/>
          </p:nvPr>
        </p:nvSpPr>
        <p:spPr>
          <a:xfrm>
            <a:off x="834887" y="689113"/>
            <a:ext cx="10296939" cy="2991677"/>
          </a:xfrm>
        </p:spPr>
        <p:txBody>
          <a:bodyPr>
            <a:normAutofit fontScale="90000"/>
          </a:bodyPr>
          <a:lstStyle/>
          <a:p>
            <a:r>
              <a:rPr lang="en-AU" sz="6700" b="1" dirty="0">
                <a:solidFill>
                  <a:srgbClr val="0070C0"/>
                </a:solidFill>
              </a:rPr>
              <a:t>Renewable Energy Utilization</a:t>
            </a:r>
            <a:br>
              <a:rPr lang="en-AU" b="1" dirty="0">
                <a:solidFill>
                  <a:srgbClr val="0070C0"/>
                </a:solidFill>
              </a:rPr>
            </a:br>
            <a:r>
              <a:rPr lang="en-AU" b="1" dirty="0">
                <a:solidFill>
                  <a:srgbClr val="0070C0"/>
                </a:solidFill>
              </a:rPr>
              <a:t>EP409, </a:t>
            </a:r>
            <a:r>
              <a:rPr lang="en-AU" sz="4900" b="1" dirty="0">
                <a:solidFill>
                  <a:srgbClr val="0070C0"/>
                </a:solidFill>
              </a:rPr>
              <a:t>4</a:t>
            </a:r>
            <a:r>
              <a:rPr lang="en-AU" sz="4900" b="1" baseline="30000" dirty="0">
                <a:solidFill>
                  <a:srgbClr val="0070C0"/>
                </a:solidFill>
              </a:rPr>
              <a:t>th</a:t>
            </a:r>
            <a:r>
              <a:rPr lang="en-AU" sz="4900" b="1" dirty="0">
                <a:solidFill>
                  <a:srgbClr val="0070C0"/>
                </a:solidFill>
              </a:rPr>
              <a:t> Level course</a:t>
            </a:r>
            <a:br>
              <a:rPr lang="en-AU" b="1" dirty="0">
                <a:solidFill>
                  <a:srgbClr val="0070C0"/>
                </a:solidFill>
              </a:rPr>
            </a:br>
            <a:r>
              <a:rPr lang="en-AU" sz="4400" b="1" dirty="0">
                <a:solidFill>
                  <a:srgbClr val="0070C0"/>
                </a:solidFill>
              </a:rPr>
              <a:t>Dept.: Engineering of Power and Electrical Machines</a:t>
            </a:r>
            <a:br>
              <a:rPr lang="en-AU" sz="4400" b="1" dirty="0">
                <a:solidFill>
                  <a:srgbClr val="0070C0"/>
                </a:solidFill>
              </a:rPr>
            </a:br>
            <a:r>
              <a:rPr lang="en-AU" sz="3600" b="1" dirty="0">
                <a:solidFill>
                  <a:srgbClr val="0070C0"/>
                </a:solidFill>
              </a:rPr>
              <a:t>2</a:t>
            </a:r>
            <a:r>
              <a:rPr lang="en-AU" sz="3600" b="1" baseline="30000" dirty="0">
                <a:solidFill>
                  <a:srgbClr val="0070C0"/>
                </a:solidFill>
              </a:rPr>
              <a:t>nd</a:t>
            </a:r>
            <a:r>
              <a:rPr lang="en-AU" sz="3600" b="1" dirty="0">
                <a:solidFill>
                  <a:srgbClr val="0070C0"/>
                </a:solidFill>
              </a:rPr>
              <a:t>  lecture , 3</a:t>
            </a:r>
            <a:r>
              <a:rPr lang="en-AU" sz="3600" b="1" baseline="30000" dirty="0">
                <a:solidFill>
                  <a:srgbClr val="0070C0"/>
                </a:solidFill>
              </a:rPr>
              <a:t>rd</a:t>
            </a:r>
            <a:r>
              <a:rPr lang="en-AU" sz="3600" b="1" dirty="0">
                <a:solidFill>
                  <a:srgbClr val="0070C0"/>
                </a:solidFill>
              </a:rPr>
              <a:t> May. 2021</a:t>
            </a:r>
            <a:endParaRPr lang="en-AU" b="1" dirty="0">
              <a:solidFill>
                <a:srgbClr val="0070C0"/>
              </a:solidFill>
            </a:endParaRPr>
          </a:p>
        </p:txBody>
      </p:sp>
      <p:sp>
        <p:nvSpPr>
          <p:cNvPr id="3" name="Subtitle 2">
            <a:extLst>
              <a:ext uri="{FF2B5EF4-FFF2-40B4-BE49-F238E27FC236}">
                <a16:creationId xmlns:a16="http://schemas.microsoft.com/office/drawing/2014/main" id="{379F8306-AB88-4E37-8FA8-30B607C3F6A9}"/>
              </a:ext>
            </a:extLst>
          </p:cNvPr>
          <p:cNvSpPr>
            <a:spLocks noGrp="1"/>
          </p:cNvSpPr>
          <p:nvPr>
            <p:ph type="subTitle" idx="1"/>
          </p:nvPr>
        </p:nvSpPr>
        <p:spPr>
          <a:xfrm>
            <a:off x="1524000" y="4200939"/>
            <a:ext cx="9144000" cy="2107096"/>
          </a:xfrm>
        </p:spPr>
        <p:txBody>
          <a:bodyPr>
            <a:normAutofit/>
          </a:bodyPr>
          <a:lstStyle/>
          <a:p>
            <a:r>
              <a:rPr lang="en-AU" sz="2800" dirty="0"/>
              <a:t>Instructor:</a:t>
            </a:r>
          </a:p>
          <a:p>
            <a:r>
              <a:rPr lang="en-AU" sz="3200" b="1" dirty="0"/>
              <a:t>Hatim G. Abood</a:t>
            </a:r>
          </a:p>
          <a:p>
            <a:r>
              <a:rPr lang="en-AU" dirty="0"/>
              <a:t>PhD, Electrical Power Engineering</a:t>
            </a:r>
          </a:p>
          <a:p>
            <a:r>
              <a:rPr lang="en-AU" dirty="0">
                <a:hlinkClick r:id="rId2"/>
              </a:rPr>
              <a:t>hatim.abood@uodiyala.edu.iq</a:t>
            </a:r>
            <a:endParaRPr lang="en-AU" dirty="0"/>
          </a:p>
          <a:p>
            <a:endParaRPr lang="en-AU" dirty="0"/>
          </a:p>
          <a:p>
            <a:endParaRPr lang="en-AU" dirty="0"/>
          </a:p>
        </p:txBody>
      </p:sp>
    </p:spTree>
    <p:extLst>
      <p:ext uri="{BB962C8B-B14F-4D97-AF65-F5344CB8AC3E}">
        <p14:creationId xmlns:p14="http://schemas.microsoft.com/office/powerpoint/2010/main" val="1363354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F892D-4ACD-4ACE-BAD3-A6BC41BAD6DB}"/>
              </a:ext>
            </a:extLst>
          </p:cNvPr>
          <p:cNvSpPr>
            <a:spLocks noGrp="1"/>
          </p:cNvSpPr>
          <p:nvPr>
            <p:ph type="title"/>
          </p:nvPr>
        </p:nvSpPr>
        <p:spPr/>
        <p:txBody>
          <a:bodyPr/>
          <a:lstStyle/>
          <a:p>
            <a:r>
              <a:rPr lang="en-AU" dirty="0"/>
              <a:t>Overview</a:t>
            </a:r>
          </a:p>
        </p:txBody>
      </p:sp>
      <p:sp>
        <p:nvSpPr>
          <p:cNvPr id="3" name="Content Placeholder 2">
            <a:extLst>
              <a:ext uri="{FF2B5EF4-FFF2-40B4-BE49-F238E27FC236}">
                <a16:creationId xmlns:a16="http://schemas.microsoft.com/office/drawing/2014/main" id="{96A09349-A942-43C9-9AF6-55AA2F6FEEC1}"/>
              </a:ext>
            </a:extLst>
          </p:cNvPr>
          <p:cNvSpPr>
            <a:spLocks noGrp="1"/>
          </p:cNvSpPr>
          <p:nvPr>
            <p:ph idx="1"/>
          </p:nvPr>
        </p:nvSpPr>
        <p:spPr/>
        <p:txBody>
          <a:bodyPr/>
          <a:lstStyle/>
          <a:p>
            <a:r>
              <a:rPr lang="en-AU" dirty="0"/>
              <a:t>Renewable energy flows involve natural phenomena such as </a:t>
            </a:r>
            <a:r>
              <a:rPr lang="en-AU" u="sng" dirty="0">
                <a:hlinkClick r:id="rId2" tooltip="Sunlight"/>
              </a:rPr>
              <a:t>sunlight</a:t>
            </a:r>
            <a:r>
              <a:rPr lang="en-AU" dirty="0"/>
              <a:t>, </a:t>
            </a:r>
            <a:r>
              <a:rPr lang="en-AU" u="sng" dirty="0">
                <a:hlinkClick r:id="rId3" tooltip="Wind"/>
              </a:rPr>
              <a:t>wind</a:t>
            </a:r>
            <a:r>
              <a:rPr lang="en-AU" dirty="0"/>
              <a:t>, </a:t>
            </a:r>
            <a:r>
              <a:rPr lang="en-AU" u="sng" dirty="0">
                <a:hlinkClick r:id="rId4" tooltip="Tide"/>
              </a:rPr>
              <a:t>tides</a:t>
            </a:r>
            <a:r>
              <a:rPr lang="en-AU" dirty="0"/>
              <a:t>, </a:t>
            </a:r>
            <a:r>
              <a:rPr lang="en-AU" u="sng" dirty="0">
                <a:hlinkClick r:id="rId5" tooltip="Biomass"/>
              </a:rPr>
              <a:t>plant growth</a:t>
            </a:r>
            <a:r>
              <a:rPr lang="en-AU" dirty="0"/>
              <a:t>, and </a:t>
            </a:r>
            <a:r>
              <a:rPr lang="en-AU" u="sng" dirty="0">
                <a:hlinkClick r:id="rId6" tooltip="Geothermal heating"/>
              </a:rPr>
              <a:t>geothermal heat</a:t>
            </a:r>
            <a:r>
              <a:rPr lang="en-AU" dirty="0"/>
              <a:t>, as the </a:t>
            </a:r>
            <a:r>
              <a:rPr lang="en-AU" u="sng" dirty="0">
                <a:hlinkClick r:id="rId7" tooltip="International Energy Agency"/>
              </a:rPr>
              <a:t>International Energy Agency</a:t>
            </a:r>
            <a:r>
              <a:rPr lang="en-AU" dirty="0"/>
              <a:t> explains:</a:t>
            </a:r>
          </a:p>
          <a:p>
            <a:r>
              <a:rPr lang="en-AU" dirty="0"/>
              <a:t>Renewable energy is derived from natural processes that are replenished constantly. In its various forms, it derives directly from the sun, or from heat generated deep within the earth. Included in the definition is electricity and heat generated from solar, wind, ocean, </a:t>
            </a:r>
            <a:r>
              <a:rPr lang="en-AU" u="sng" dirty="0">
                <a:hlinkClick r:id="rId8" tooltip="Hydropower"/>
              </a:rPr>
              <a:t>hydropower</a:t>
            </a:r>
            <a:r>
              <a:rPr lang="en-AU" dirty="0"/>
              <a:t>, biomass, geothermal resources, and biofuels and hydrogen derived from renewable resources</a:t>
            </a:r>
          </a:p>
        </p:txBody>
      </p:sp>
    </p:spTree>
    <p:extLst>
      <p:ext uri="{BB962C8B-B14F-4D97-AF65-F5344CB8AC3E}">
        <p14:creationId xmlns:p14="http://schemas.microsoft.com/office/powerpoint/2010/main" val="942887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thumb/b/b6/Total_World_Energy_Consumption_by_Source_2013.png/1024px-Total_World_Energy_Consumption_by_Source_2013.png">
            <a:extLst>
              <a:ext uri="{FF2B5EF4-FFF2-40B4-BE49-F238E27FC236}">
                <a16:creationId xmlns:a16="http://schemas.microsoft.com/office/drawing/2014/main" id="{343DF3D7-29A8-469A-88CF-F9895B5709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635" y="589890"/>
            <a:ext cx="11397051" cy="5665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838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70D0D-43ED-49F5-9F34-87BE59D8A280}"/>
              </a:ext>
            </a:extLst>
          </p:cNvPr>
          <p:cNvSpPr>
            <a:spLocks noGrp="1"/>
          </p:cNvSpPr>
          <p:nvPr>
            <p:ph type="title"/>
          </p:nvPr>
        </p:nvSpPr>
        <p:spPr>
          <a:xfrm>
            <a:off x="838200" y="145775"/>
            <a:ext cx="10515600" cy="848138"/>
          </a:xfrm>
        </p:spPr>
        <p:txBody>
          <a:bodyPr/>
          <a:lstStyle/>
          <a:p>
            <a:endParaRPr lang="en-AU" dirty="0"/>
          </a:p>
        </p:txBody>
      </p:sp>
      <p:sp>
        <p:nvSpPr>
          <p:cNvPr id="3" name="Content Placeholder 2">
            <a:extLst>
              <a:ext uri="{FF2B5EF4-FFF2-40B4-BE49-F238E27FC236}">
                <a16:creationId xmlns:a16="http://schemas.microsoft.com/office/drawing/2014/main" id="{E4940FA1-5A21-4425-9BA4-E62D9A59BAA9}"/>
              </a:ext>
            </a:extLst>
          </p:cNvPr>
          <p:cNvSpPr>
            <a:spLocks noGrp="1"/>
          </p:cNvSpPr>
          <p:nvPr>
            <p:ph idx="1"/>
          </p:nvPr>
        </p:nvSpPr>
        <p:spPr>
          <a:xfrm>
            <a:off x="185530" y="1152939"/>
            <a:ext cx="11887200" cy="5705061"/>
          </a:xfrm>
        </p:spPr>
        <p:txBody>
          <a:bodyPr>
            <a:normAutofit fontScale="85000" lnSpcReduction="20000"/>
          </a:bodyPr>
          <a:lstStyle/>
          <a:p>
            <a:r>
              <a:rPr lang="en-AU" dirty="0"/>
              <a:t>Renewable energy resources and significant opportunities for </a:t>
            </a:r>
            <a:r>
              <a:rPr lang="en-AU" dirty="0">
                <a:hlinkClick r:id="rId2" tooltip="Efficient energy use"/>
              </a:rPr>
              <a:t>energy efficiency</a:t>
            </a:r>
            <a:r>
              <a:rPr lang="en-AU" dirty="0"/>
              <a:t> exist over wide geographical areas, in contrast to other energy sources, which are concentrated in a limited number of countries. Rapid deployment of renewable energy and energy efficiency, and technological diversification of energy sources, would result in significant </a:t>
            </a:r>
            <a:r>
              <a:rPr lang="en-AU" dirty="0">
                <a:hlinkClick r:id="rId3" tooltip="Energy security and renewable technology"/>
              </a:rPr>
              <a:t>energy security</a:t>
            </a:r>
            <a:r>
              <a:rPr lang="en-AU" dirty="0"/>
              <a:t> and economic benefits.</a:t>
            </a:r>
            <a:r>
              <a:rPr lang="en-AU" baseline="30000" dirty="0"/>
              <a:t> </a:t>
            </a:r>
            <a:r>
              <a:rPr lang="en-AU" dirty="0"/>
              <a:t> It would also reduce environmental </a:t>
            </a:r>
            <a:r>
              <a:rPr lang="en-AU" dirty="0">
                <a:hlinkClick r:id="rId4" tooltip="Pollution"/>
              </a:rPr>
              <a:t>pollution</a:t>
            </a:r>
            <a:r>
              <a:rPr lang="en-AU" dirty="0"/>
              <a:t> such as </a:t>
            </a:r>
            <a:r>
              <a:rPr lang="en-AU" dirty="0">
                <a:hlinkClick r:id="rId5" tooltip="Air pollution"/>
              </a:rPr>
              <a:t>air pollution</a:t>
            </a:r>
            <a:r>
              <a:rPr lang="en-AU" dirty="0"/>
              <a:t> caused by burning of fossil fuels and improve public health, reduce premature mortalities due to pollution and save associated health costs that amount to several hundred billion dollars annually only in the United States.</a:t>
            </a:r>
            <a:r>
              <a:rPr lang="en-AU" baseline="30000" dirty="0"/>
              <a:t> </a:t>
            </a:r>
            <a:r>
              <a:rPr lang="en-AU" dirty="0"/>
              <a:t> Renewable energy sources, that derive their energy from the sun, either directly or indirectly, such as hydro and wind, are expected to be capable of supplying humanity energy for almost another 1 billion years, at which point the predicted increase in heat from the </a:t>
            </a:r>
            <a:r>
              <a:rPr lang="en-AU" dirty="0">
                <a:hlinkClick r:id="rId6" tooltip="Sun"/>
              </a:rPr>
              <a:t>sun</a:t>
            </a:r>
            <a:r>
              <a:rPr lang="en-AU" dirty="0"/>
              <a:t> is expected to make the surface of the earth too hot for liquid water to exist.</a:t>
            </a:r>
          </a:p>
          <a:p>
            <a:r>
              <a:rPr lang="en-AU" dirty="0">
                <a:hlinkClick r:id="rId7" tooltip="Climate change"/>
              </a:rPr>
              <a:t>Climate change</a:t>
            </a:r>
            <a:r>
              <a:rPr lang="en-AU" dirty="0"/>
              <a:t> and </a:t>
            </a:r>
            <a:r>
              <a:rPr lang="en-AU" dirty="0">
                <a:hlinkClick r:id="rId8" tooltip="Global warming"/>
              </a:rPr>
              <a:t>global warming</a:t>
            </a:r>
            <a:r>
              <a:rPr lang="en-AU" dirty="0"/>
              <a:t> concerns, coupled with </a:t>
            </a:r>
            <a:r>
              <a:rPr lang="en-AU" dirty="0">
                <a:hlinkClick r:id="rId9" tooltip="2000s energy crisis"/>
              </a:rPr>
              <a:t>high oil prices</a:t>
            </a:r>
            <a:r>
              <a:rPr lang="en-AU" dirty="0"/>
              <a:t>, </a:t>
            </a:r>
            <a:r>
              <a:rPr lang="en-AU" dirty="0">
                <a:hlinkClick r:id="rId10" tooltip="Peak oil"/>
              </a:rPr>
              <a:t>peak oil</a:t>
            </a:r>
            <a:r>
              <a:rPr lang="en-AU" dirty="0"/>
              <a:t>, and increasing government support, are driving increasing renewable energy legislation, incentives and </a:t>
            </a:r>
            <a:r>
              <a:rPr lang="en-AU" dirty="0">
                <a:hlinkClick r:id="rId11" tooltip="Renewable energy commercialization"/>
              </a:rPr>
              <a:t>commercialization</a:t>
            </a:r>
            <a:r>
              <a:rPr lang="en-AU" dirty="0"/>
              <a:t>.</a:t>
            </a:r>
            <a:r>
              <a:rPr lang="en-AU" baseline="30000" dirty="0"/>
              <a:t> </a:t>
            </a:r>
            <a:r>
              <a:rPr lang="en-AU" dirty="0"/>
              <a:t> New government spending, regulation and policies helped the industry weather the </a:t>
            </a:r>
            <a:r>
              <a:rPr lang="en-AU" dirty="0">
                <a:hlinkClick r:id="rId12" tooltip="Financial crisis of 2007–08"/>
              </a:rPr>
              <a:t>global financial crisis</a:t>
            </a:r>
            <a:r>
              <a:rPr lang="en-AU" dirty="0"/>
              <a:t> better than many other sectors. According to a 2011 projection by the </a:t>
            </a:r>
            <a:r>
              <a:rPr lang="en-AU" dirty="0">
                <a:hlinkClick r:id="rId13" tooltip="International Energy Agency"/>
              </a:rPr>
              <a:t>International Energy Agency</a:t>
            </a:r>
            <a:r>
              <a:rPr lang="en-AU" dirty="0"/>
              <a:t>, solar power generators may produce most of the world's electricity within 50 years, reducing the emissions of greenhouse gases that harm the environment.</a:t>
            </a:r>
          </a:p>
          <a:p>
            <a:endParaRPr lang="en-AU" dirty="0"/>
          </a:p>
        </p:txBody>
      </p:sp>
    </p:spTree>
    <p:extLst>
      <p:ext uri="{BB962C8B-B14F-4D97-AF65-F5344CB8AC3E}">
        <p14:creationId xmlns:p14="http://schemas.microsoft.com/office/powerpoint/2010/main" val="3817189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DE8D7-D1CC-48FE-B9EA-51F819D3D6CA}"/>
              </a:ext>
            </a:extLst>
          </p:cNvPr>
          <p:cNvSpPr>
            <a:spLocks noGrp="1"/>
          </p:cNvSpPr>
          <p:nvPr>
            <p:ph type="title"/>
          </p:nvPr>
        </p:nvSpPr>
        <p:spPr>
          <a:xfrm>
            <a:off x="838200" y="99392"/>
            <a:ext cx="10515600" cy="1172818"/>
          </a:xfrm>
        </p:spPr>
        <p:txBody>
          <a:bodyPr/>
          <a:lstStyle/>
          <a:p>
            <a:endParaRPr lang="en-AU" dirty="0"/>
          </a:p>
        </p:txBody>
      </p:sp>
      <p:sp>
        <p:nvSpPr>
          <p:cNvPr id="3" name="Content Placeholder 2">
            <a:extLst>
              <a:ext uri="{FF2B5EF4-FFF2-40B4-BE49-F238E27FC236}">
                <a16:creationId xmlns:a16="http://schemas.microsoft.com/office/drawing/2014/main" id="{F70BBF12-9480-4B4E-8E31-D52C1B3D72AA}"/>
              </a:ext>
            </a:extLst>
          </p:cNvPr>
          <p:cNvSpPr>
            <a:spLocks noGrp="1"/>
          </p:cNvSpPr>
          <p:nvPr>
            <p:ph idx="1"/>
          </p:nvPr>
        </p:nvSpPr>
        <p:spPr>
          <a:xfrm>
            <a:off x="0" y="1537252"/>
            <a:ext cx="12192000" cy="5221357"/>
          </a:xfrm>
        </p:spPr>
        <p:txBody>
          <a:bodyPr>
            <a:normAutofit fontScale="92500"/>
          </a:bodyPr>
          <a:lstStyle/>
          <a:p>
            <a:r>
              <a:rPr lang="en-AU" dirty="0"/>
              <a:t>As of 2011, small solar PV systems provide electricity to a few million households, and micro-hydro configured into mini-grids serves many more. Over 44 million households use </a:t>
            </a:r>
            <a:r>
              <a:rPr lang="en-AU" dirty="0">
                <a:hlinkClick r:id="rId2" tooltip="Biogas"/>
              </a:rPr>
              <a:t>biogas</a:t>
            </a:r>
            <a:r>
              <a:rPr lang="en-AU" dirty="0"/>
              <a:t> made in household-scale digesters for </a:t>
            </a:r>
            <a:r>
              <a:rPr lang="en-AU" dirty="0">
                <a:hlinkClick r:id="rId3" tooltip="Lighting"/>
              </a:rPr>
              <a:t>lighting</a:t>
            </a:r>
            <a:r>
              <a:rPr lang="en-AU" dirty="0"/>
              <a:t> and/or </a:t>
            </a:r>
            <a:r>
              <a:rPr lang="en-AU" dirty="0">
                <a:hlinkClick r:id="rId4" tooltip="Cooking"/>
              </a:rPr>
              <a:t>cooking</a:t>
            </a:r>
            <a:r>
              <a:rPr lang="en-AU" dirty="0"/>
              <a:t>, and more than 166 million households rely on a new generation of more-efficient biomass cookstoves.</a:t>
            </a:r>
            <a:r>
              <a:rPr lang="en-AU" baseline="30000" dirty="0">
                <a:hlinkClick r:id="rId5"/>
              </a:rPr>
              <a:t>[31]</a:t>
            </a:r>
            <a:r>
              <a:rPr lang="en-AU" dirty="0"/>
              <a:t> </a:t>
            </a:r>
            <a:r>
              <a:rPr lang="en-AU" dirty="0">
                <a:hlinkClick r:id="rId6" tooltip="United Nations"/>
              </a:rPr>
              <a:t>United Nations</a:t>
            </a:r>
            <a:r>
              <a:rPr lang="en-AU" dirty="0"/>
              <a:t>' Secretary-General </a:t>
            </a:r>
            <a:r>
              <a:rPr lang="en-AU" dirty="0">
                <a:hlinkClick r:id="rId7" tooltip="Ban Ki-moon"/>
              </a:rPr>
              <a:t>Ban Ki-moon</a:t>
            </a:r>
            <a:r>
              <a:rPr lang="en-AU" dirty="0"/>
              <a:t> has said that renewable energy has the ability to lift the poorest nations to new levels of prosperity.</a:t>
            </a:r>
            <a:r>
              <a:rPr lang="en-AU" baseline="30000" dirty="0">
                <a:hlinkClick r:id="rId8"/>
              </a:rPr>
              <a:t>[18]</a:t>
            </a:r>
            <a:r>
              <a:rPr lang="en-AU" dirty="0"/>
              <a:t> At the national level, at least 30 nations around the world already have renewable energy contributing more than 20% of energy supply. National renewable energy markets are projected to continue to grow strongly in the coming decade and beyond, and some 120 countries have various policy targets for longer-term shares of renewable energy, including a 20% target of all electricity generated for the European Union by 2020. Some countries have much higher long-term policy targets of up to 100% renewables. Outside Europe, a diverse group of 20 or more other countries target renewable energy shares in the 2020–2030 time frame that range from 10% to 50%. </a:t>
            </a:r>
            <a:r>
              <a:rPr lang="en-AU" baseline="30000" dirty="0">
                <a:hlinkClick r:id="rId9"/>
              </a:rPr>
              <a:t>[32]</a:t>
            </a:r>
            <a:endParaRPr lang="en-AU" dirty="0"/>
          </a:p>
        </p:txBody>
      </p:sp>
    </p:spTree>
    <p:extLst>
      <p:ext uri="{BB962C8B-B14F-4D97-AF65-F5344CB8AC3E}">
        <p14:creationId xmlns:p14="http://schemas.microsoft.com/office/powerpoint/2010/main" val="2223863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upload.wikimedia.org/wikipedia/commons/thumb/5/5c/Soybeanbus.jpg/220px-Soybeanbus.jpg">
            <a:extLst>
              <a:ext uri="{FF2B5EF4-FFF2-40B4-BE49-F238E27FC236}">
                <a16:creationId xmlns:a16="http://schemas.microsoft.com/office/drawing/2014/main" id="{170B8152-4C74-47DE-950A-DCFCF80D6B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214" y="1268481"/>
            <a:ext cx="4543246" cy="293245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upload.wikimedia.org/wikipedia/commons/thumb/a/a0/T%C3%BBranor_PlanetSolar_Rabat.JPG/220px-T%C3%BBranor_PlanetSolar_Rabat.JPG">
            <a:extLst>
              <a:ext uri="{FF2B5EF4-FFF2-40B4-BE49-F238E27FC236}">
                <a16:creationId xmlns:a16="http://schemas.microsoft.com/office/drawing/2014/main" id="{ED66265A-CA62-462D-9519-82380D41D8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3413" y="1268481"/>
            <a:ext cx="4267937" cy="28323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3706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D7756-6F24-4458-A7DF-B9D77C09E33E}"/>
              </a:ext>
            </a:extLst>
          </p:cNvPr>
          <p:cNvSpPr>
            <a:spLocks noGrp="1"/>
          </p:cNvSpPr>
          <p:nvPr>
            <p:ph type="title"/>
          </p:nvPr>
        </p:nvSpPr>
        <p:spPr>
          <a:xfrm>
            <a:off x="838200" y="112643"/>
            <a:ext cx="10515600" cy="987287"/>
          </a:xfrm>
        </p:spPr>
        <p:txBody>
          <a:bodyPr/>
          <a:lstStyle/>
          <a:p>
            <a:endParaRPr lang="en-AU" dirty="0"/>
          </a:p>
        </p:txBody>
      </p:sp>
      <p:sp>
        <p:nvSpPr>
          <p:cNvPr id="3" name="Content Placeholder 2">
            <a:extLst>
              <a:ext uri="{FF2B5EF4-FFF2-40B4-BE49-F238E27FC236}">
                <a16:creationId xmlns:a16="http://schemas.microsoft.com/office/drawing/2014/main" id="{0429A1D6-CB68-4CF7-9640-9F23DEAB1770}"/>
              </a:ext>
            </a:extLst>
          </p:cNvPr>
          <p:cNvSpPr>
            <a:spLocks noGrp="1"/>
          </p:cNvSpPr>
          <p:nvPr>
            <p:ph idx="1"/>
          </p:nvPr>
        </p:nvSpPr>
        <p:spPr>
          <a:xfrm>
            <a:off x="371061" y="1497496"/>
            <a:ext cx="11595652" cy="5247861"/>
          </a:xfrm>
        </p:spPr>
        <p:txBody>
          <a:bodyPr>
            <a:normAutofit fontScale="70000" lnSpcReduction="20000"/>
          </a:bodyPr>
          <a:lstStyle/>
          <a:p>
            <a:r>
              <a:rPr lang="en-AU" dirty="0"/>
              <a:t>Renewable energy often displaces conventional fuels in four areas: electricity generation, hot water/space heating, transportation, and rural (off-grid) energy services:[4]</a:t>
            </a:r>
          </a:p>
          <a:p>
            <a:r>
              <a:rPr lang="en-AU" dirty="0"/>
              <a:t> </a:t>
            </a:r>
          </a:p>
          <a:p>
            <a:r>
              <a:rPr lang="en-AU" dirty="0"/>
              <a:t>Power generation</a:t>
            </a:r>
          </a:p>
          <a:p>
            <a:r>
              <a:rPr lang="en-AU" dirty="0"/>
              <a:t>By 2040, renewable energy is projected to equal coal and natural gas electricity generation. Several jurisdictions, including Denmark, Germany, the state of South Australia and some US states have achieved high integration of variable renewables. For example, in 2015 wind power met 42% of electricity demand in Denmark, 23.2% in Portugal and 15.5% in Uruguay. Interconnectors enable countries to balance electricity systems by allowing the import and export of renewable energy. Innovative hybrid systems have emerged between countries and regions.</a:t>
            </a:r>
          </a:p>
          <a:p>
            <a:r>
              <a:rPr lang="en-AU" dirty="0"/>
              <a:t>Heating</a:t>
            </a:r>
          </a:p>
          <a:p>
            <a:r>
              <a:rPr lang="en-AU" dirty="0"/>
              <a:t>Solar water heating makes an important contribution to renewable heat in many countries, most notably in China, which now has 70% of the global total (180 </a:t>
            </a:r>
            <a:r>
              <a:rPr lang="en-AU" dirty="0" err="1"/>
              <a:t>GWth</a:t>
            </a:r>
            <a:r>
              <a:rPr lang="en-AU" dirty="0"/>
              <a:t>). Most of these systems are installed on multi-family apartment buildings and meet a portion of the hot water needs of an estimated 50–60 million households in China. Worldwide, total installed solar water heating systems meet a portion of the water heating needs of over 70 million households. The use of biomass for heating continues to grow as well. In Sweden, national use of biomass energy has surpassed that of oil. Direct geothermal for heating is also growing rapidly.[34] The newest addition to Heating is from Geothermal Heat Pumps which provide both heating and cooling, and also flatten the electric demand curve and are thus an increasing national priority[35][36] (see also Renewable thermal energy).</a:t>
            </a:r>
          </a:p>
          <a:p>
            <a:endParaRPr lang="en-AU" dirty="0"/>
          </a:p>
        </p:txBody>
      </p:sp>
    </p:spTree>
    <p:extLst>
      <p:ext uri="{BB962C8B-B14F-4D97-AF65-F5344CB8AC3E}">
        <p14:creationId xmlns:p14="http://schemas.microsoft.com/office/powerpoint/2010/main" val="1828404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7EEE2-A658-4317-8B6D-785D6BED2445}"/>
              </a:ext>
            </a:extLst>
          </p:cNvPr>
          <p:cNvSpPr>
            <a:spLocks noGrp="1"/>
          </p:cNvSpPr>
          <p:nvPr>
            <p:ph type="title"/>
          </p:nvPr>
        </p:nvSpPr>
        <p:spPr>
          <a:xfrm>
            <a:off x="838200" y="0"/>
            <a:ext cx="10515600" cy="1179443"/>
          </a:xfrm>
        </p:spPr>
        <p:txBody>
          <a:bodyPr/>
          <a:lstStyle/>
          <a:p>
            <a:r>
              <a:rPr lang="en-AU" b="1" dirty="0">
                <a:solidFill>
                  <a:srgbClr val="0070C0"/>
                </a:solidFill>
              </a:rPr>
              <a:t>Transportation</a:t>
            </a:r>
          </a:p>
        </p:txBody>
      </p:sp>
      <p:sp>
        <p:nvSpPr>
          <p:cNvPr id="3" name="Content Placeholder 2">
            <a:extLst>
              <a:ext uri="{FF2B5EF4-FFF2-40B4-BE49-F238E27FC236}">
                <a16:creationId xmlns:a16="http://schemas.microsoft.com/office/drawing/2014/main" id="{80ED03CD-77FB-43DF-AD90-306B68F629EC}"/>
              </a:ext>
            </a:extLst>
          </p:cNvPr>
          <p:cNvSpPr>
            <a:spLocks noGrp="1"/>
          </p:cNvSpPr>
          <p:nvPr>
            <p:ph idx="1"/>
          </p:nvPr>
        </p:nvSpPr>
        <p:spPr>
          <a:xfrm>
            <a:off x="132521" y="1444488"/>
            <a:ext cx="11807687" cy="5413512"/>
          </a:xfrm>
        </p:spPr>
        <p:txBody>
          <a:bodyPr>
            <a:normAutofit fontScale="77500" lnSpcReduction="20000"/>
          </a:bodyPr>
          <a:lstStyle/>
          <a:p>
            <a:r>
              <a:rPr lang="en-AU" dirty="0"/>
              <a:t>A bus </a:t>
            </a:r>
            <a:r>
              <a:rPr lang="en-AU" dirty="0" err="1"/>
              <a:t>fueled</a:t>
            </a:r>
            <a:r>
              <a:rPr lang="en-AU" dirty="0"/>
              <a:t> by biodiesel</a:t>
            </a:r>
          </a:p>
          <a:p>
            <a:r>
              <a:rPr lang="en-AU" dirty="0"/>
              <a:t>Bioethanol is an alcohol made by fermentation, mostly from carbohydrates produced in sugar or starch crops such as corn, sugarcane, or sweet sorghum. Cellulosic biomass, derived from non-food sources such as trees and grasses is also being developed as a feedstock for ethanol production. Ethanol can be used as a fuel for vehicles in its pure form, but it is usually used as a gasoline additive to increase octane and improve vehicle emissions. Bioethanol is widely used in the USA and in Brazil. Biodiesel can be used as a fuel for vehicles in its pure form, but it is usually used as a diesel additive to reduce levels of particulates, carbon monoxide, and hydrocarbons from diesel-powered vehicles. Biodiesel is produced from oils or fats using transesterification and is the most common biofuel in Europe.</a:t>
            </a:r>
          </a:p>
          <a:p>
            <a:r>
              <a:rPr lang="en-AU" dirty="0"/>
              <a:t>A solar vehicle is an electric vehicle powered completely or significantly by direct solar energy. Usually, photovoltaic (PV) cells contained in solar panels convert the sun's energy directly into electric energy. The term "solar vehicle" usually implies that solar energy is used to power all or part of a vehicle's propulsion. Solar power may be also used to provide power for communications or controls or other auxiliary functions. Solar vehicles are not sold as practical day-to-day transportation devices at present, but are primarily demonstration vehicles and engineering exercises, often sponsored by government agencies. High-profile examples include </a:t>
            </a:r>
            <a:r>
              <a:rPr lang="en-AU" dirty="0" err="1"/>
              <a:t>PlanetSolar</a:t>
            </a:r>
            <a:r>
              <a:rPr lang="en-AU" dirty="0"/>
              <a:t> and Solar Impulse. However, indirectly solar-charged vehicles are widespread and solar boats are available commercially.</a:t>
            </a:r>
          </a:p>
          <a:p>
            <a:endParaRPr lang="en-AU" dirty="0"/>
          </a:p>
        </p:txBody>
      </p:sp>
    </p:spTree>
    <p:extLst>
      <p:ext uri="{BB962C8B-B14F-4D97-AF65-F5344CB8AC3E}">
        <p14:creationId xmlns:p14="http://schemas.microsoft.com/office/powerpoint/2010/main" val="241748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6A235-33CF-4064-9D28-97C97CD82B7C}"/>
              </a:ext>
            </a:extLst>
          </p:cNvPr>
          <p:cNvSpPr>
            <a:spLocks noGrp="1"/>
          </p:cNvSpPr>
          <p:nvPr>
            <p:ph type="title"/>
          </p:nvPr>
        </p:nvSpPr>
        <p:spPr/>
        <p:txBody>
          <a:bodyPr/>
          <a:lstStyle/>
          <a:p>
            <a:r>
              <a:rPr lang="en-AU" dirty="0"/>
              <a:t>History</a:t>
            </a:r>
            <a:br>
              <a:rPr lang="en-AU" dirty="0"/>
            </a:br>
            <a:endParaRPr lang="en-AU" dirty="0"/>
          </a:p>
        </p:txBody>
      </p:sp>
      <p:sp>
        <p:nvSpPr>
          <p:cNvPr id="3" name="Content Placeholder 2">
            <a:extLst>
              <a:ext uri="{FF2B5EF4-FFF2-40B4-BE49-F238E27FC236}">
                <a16:creationId xmlns:a16="http://schemas.microsoft.com/office/drawing/2014/main" id="{6CF8EEB2-A3D3-409B-AF66-AC994FC18A4E}"/>
              </a:ext>
            </a:extLst>
          </p:cNvPr>
          <p:cNvSpPr>
            <a:spLocks noGrp="1"/>
          </p:cNvSpPr>
          <p:nvPr>
            <p:ph idx="1"/>
          </p:nvPr>
        </p:nvSpPr>
        <p:spPr>
          <a:xfrm>
            <a:off x="92765" y="1245704"/>
            <a:ext cx="11913705" cy="5612295"/>
          </a:xfrm>
        </p:spPr>
        <p:txBody>
          <a:bodyPr>
            <a:normAutofit/>
          </a:bodyPr>
          <a:lstStyle/>
          <a:p>
            <a:r>
              <a:rPr lang="en-AU" dirty="0"/>
              <a:t>Prior to the development of coal in the mid 19th century, nearly all energy used was renewable. Almost without a doubt the oldest known use of renewable energy, in the form of traditional </a:t>
            </a:r>
            <a:r>
              <a:rPr lang="en-AU" u="sng" dirty="0">
                <a:hlinkClick r:id="rId2" tooltip="Biomass"/>
              </a:rPr>
              <a:t>biomass</a:t>
            </a:r>
            <a:r>
              <a:rPr lang="en-AU" dirty="0"/>
              <a:t> to fuel fires, dates from 790,000 years ago. Use of biomass for fire did not become commonplace until many hundreds of thousands of years later, sometime between 200,000 and 400,000 years ago. Probably the second oldest usage of renewable energy is harnessing the wind in order to drive ships over water. This practice can be traced back some 7000 years, to ships in the Persian Gulf and on the Nile. Moving into the time of recorded history, the primary sources of traditional renewable energy were human </a:t>
            </a:r>
            <a:r>
              <a:rPr lang="en-AU" u="sng" dirty="0" err="1">
                <a:hlinkClick r:id="rId3" tooltip="Manual labour"/>
              </a:rPr>
              <a:t>labor</a:t>
            </a:r>
            <a:r>
              <a:rPr lang="en-AU" dirty="0"/>
              <a:t>, </a:t>
            </a:r>
            <a:r>
              <a:rPr lang="en-AU" u="sng" dirty="0">
                <a:hlinkClick r:id="rId4" tooltip="Animal power"/>
              </a:rPr>
              <a:t>animal power</a:t>
            </a:r>
            <a:r>
              <a:rPr lang="en-AU" dirty="0"/>
              <a:t>, </a:t>
            </a:r>
            <a:r>
              <a:rPr lang="en-AU" u="sng" dirty="0">
                <a:hlinkClick r:id="rId5" tooltip="Water power"/>
              </a:rPr>
              <a:t>water power</a:t>
            </a:r>
            <a:r>
              <a:rPr lang="en-AU" dirty="0"/>
              <a:t>, wind, in grain crushing </a:t>
            </a:r>
            <a:r>
              <a:rPr lang="en-AU" u="sng" dirty="0">
                <a:hlinkClick r:id="rId6" tooltip="Windmill"/>
              </a:rPr>
              <a:t>windmills</a:t>
            </a:r>
            <a:r>
              <a:rPr lang="en-AU" dirty="0"/>
              <a:t>, and </a:t>
            </a:r>
            <a:r>
              <a:rPr lang="en-AU" u="sng" dirty="0">
                <a:hlinkClick r:id="rId7" tooltip="Firewood"/>
              </a:rPr>
              <a:t>firewood</a:t>
            </a:r>
            <a:r>
              <a:rPr lang="en-AU" dirty="0"/>
              <a:t>, a traditional biomass. A graph of energy use in the United States up until 1900 shows oil and natural gas with about the same importance in 1900 as wind and solar played in 2010.</a:t>
            </a:r>
          </a:p>
          <a:p>
            <a:endParaRPr lang="en-AU" dirty="0"/>
          </a:p>
        </p:txBody>
      </p:sp>
    </p:spTree>
    <p:extLst>
      <p:ext uri="{BB962C8B-B14F-4D97-AF65-F5344CB8AC3E}">
        <p14:creationId xmlns:p14="http://schemas.microsoft.com/office/powerpoint/2010/main" val="3495051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FD468-A50B-44C5-A742-7BBFE195C514}"/>
              </a:ext>
            </a:extLst>
          </p:cNvPr>
          <p:cNvSpPr>
            <a:spLocks noGrp="1"/>
          </p:cNvSpPr>
          <p:nvPr>
            <p:ph type="title"/>
          </p:nvPr>
        </p:nvSpPr>
        <p:spPr>
          <a:xfrm>
            <a:off x="838200" y="0"/>
            <a:ext cx="10515600" cy="1152939"/>
          </a:xfrm>
        </p:spPr>
        <p:txBody>
          <a:bodyPr/>
          <a:lstStyle/>
          <a:p>
            <a:endParaRPr lang="en-AU" dirty="0"/>
          </a:p>
        </p:txBody>
      </p:sp>
      <p:sp>
        <p:nvSpPr>
          <p:cNvPr id="3" name="Content Placeholder 2">
            <a:extLst>
              <a:ext uri="{FF2B5EF4-FFF2-40B4-BE49-F238E27FC236}">
                <a16:creationId xmlns:a16="http://schemas.microsoft.com/office/drawing/2014/main" id="{DB23717F-BEE7-4B25-A8B9-B1C7557AC4B3}"/>
              </a:ext>
            </a:extLst>
          </p:cNvPr>
          <p:cNvSpPr>
            <a:spLocks noGrp="1"/>
          </p:cNvSpPr>
          <p:nvPr>
            <p:ph idx="1"/>
          </p:nvPr>
        </p:nvSpPr>
        <p:spPr>
          <a:xfrm>
            <a:off x="132522" y="1325218"/>
            <a:ext cx="11622156" cy="5532782"/>
          </a:xfrm>
        </p:spPr>
        <p:txBody>
          <a:bodyPr>
            <a:normAutofit fontScale="70000" lnSpcReduction="20000"/>
          </a:bodyPr>
          <a:lstStyle/>
          <a:p>
            <a:r>
              <a:rPr lang="en-AU" dirty="0"/>
              <a:t>In the 1860s and 1870s there were already fears that civilization would run out of fossil fuels and the need was felt for a better source. In 1873 Professor </a:t>
            </a:r>
            <a:r>
              <a:rPr lang="en-AU" u="sng" dirty="0">
                <a:hlinkClick r:id="rId2" tooltip="Augustin Mouchot"/>
              </a:rPr>
              <a:t>Augustin </a:t>
            </a:r>
            <a:r>
              <a:rPr lang="en-AU" u="sng" dirty="0" err="1">
                <a:hlinkClick r:id="rId2" tooltip="Augustin Mouchot"/>
              </a:rPr>
              <a:t>Mouchot</a:t>
            </a:r>
            <a:r>
              <a:rPr lang="en-AU" dirty="0"/>
              <a:t> wrote:</a:t>
            </a:r>
          </a:p>
          <a:p>
            <a:r>
              <a:rPr lang="en-AU" dirty="0"/>
              <a:t>The time will arrive when the industry of Europe will cease to find those natural resources, so necessary for it. Petroleum springs and coal mines are not inexhaustible but are rapidly diminishing in many places. Will man, then, return to the power of water and wind? Or will he emigrate where the most powerful source of heat sends its rays to all? History will show what will come.</a:t>
            </a:r>
          </a:p>
          <a:p>
            <a:r>
              <a:rPr lang="en-AU" dirty="0"/>
              <a:t>In 1885, </a:t>
            </a:r>
            <a:r>
              <a:rPr lang="en-AU" u="sng" dirty="0">
                <a:hlinkClick r:id="rId3" tooltip="Werner von Siemens"/>
              </a:rPr>
              <a:t>Werner von Siemens</a:t>
            </a:r>
            <a:r>
              <a:rPr lang="en-AU" dirty="0"/>
              <a:t>, commenting on the discovery of the </a:t>
            </a:r>
            <a:r>
              <a:rPr lang="en-AU" u="sng" dirty="0">
                <a:hlinkClick r:id="rId4" tooltip="Photovoltaic effect"/>
              </a:rPr>
              <a:t>photovoltaic effect</a:t>
            </a:r>
            <a:r>
              <a:rPr lang="en-AU" dirty="0"/>
              <a:t> in the solid state, wrote:</a:t>
            </a:r>
          </a:p>
          <a:p>
            <a:r>
              <a:rPr lang="en-AU" dirty="0"/>
              <a:t>In conclusion, I would say that however great the scientific importance of this discovery may be, its practical value will be no less obvious when we reflect that the supply of solar energy is both without limit and without cost, and that it will continue to pour down upon us for countless ages after all the coal deposits of the earth have been exhausted and forgotten.</a:t>
            </a:r>
          </a:p>
          <a:p>
            <a:r>
              <a:rPr lang="en-AU" u="sng" dirty="0">
                <a:hlinkClick r:id="rId5" tooltip="Max Weber"/>
              </a:rPr>
              <a:t>Max Weber</a:t>
            </a:r>
            <a:r>
              <a:rPr lang="en-AU" dirty="0"/>
              <a:t> mentioned the end of fossil fuel in the concluding paragraphs of his </a:t>
            </a:r>
            <a:r>
              <a:rPr lang="en-AU" u="sng" dirty="0">
                <a:hlinkClick r:id="rId6" tooltip="Die protestantische Ethik und der Geist des Kapitalismus"/>
              </a:rPr>
              <a:t>Die </a:t>
            </a:r>
            <a:r>
              <a:rPr lang="en-AU" u="sng" dirty="0" err="1">
                <a:hlinkClick r:id="rId6" tooltip="Die protestantische Ethik und der Geist des Kapitalismus"/>
              </a:rPr>
              <a:t>protestantische</a:t>
            </a:r>
            <a:r>
              <a:rPr lang="en-AU" u="sng" dirty="0">
                <a:hlinkClick r:id="rId6" tooltip="Die protestantische Ethik und der Geist des Kapitalismus"/>
              </a:rPr>
              <a:t> </a:t>
            </a:r>
            <a:r>
              <a:rPr lang="en-AU" u="sng" dirty="0" err="1">
                <a:hlinkClick r:id="rId6" tooltip="Die protestantische Ethik und der Geist des Kapitalismus"/>
              </a:rPr>
              <a:t>Ethik</a:t>
            </a:r>
            <a:r>
              <a:rPr lang="en-AU" u="sng" dirty="0">
                <a:hlinkClick r:id="rId6" tooltip="Die protestantische Ethik und der Geist des Kapitalismus"/>
              </a:rPr>
              <a:t> und der Geist des </a:t>
            </a:r>
            <a:r>
              <a:rPr lang="en-AU" u="sng" dirty="0" err="1">
                <a:hlinkClick r:id="rId6" tooltip="Die protestantische Ethik und der Geist des Kapitalismus"/>
              </a:rPr>
              <a:t>Kapitalismus</a:t>
            </a:r>
            <a:r>
              <a:rPr lang="en-AU" dirty="0"/>
              <a:t>, published in 1905.</a:t>
            </a:r>
          </a:p>
          <a:p>
            <a:r>
              <a:rPr lang="en-AU" dirty="0"/>
              <a:t>Development of solar engines continued until the outbreak of World War I. The importance of solar energy was recognized in a 1911 </a:t>
            </a:r>
            <a:r>
              <a:rPr lang="en-AU" i="1" u="sng" dirty="0">
                <a:hlinkClick r:id="rId7" tooltip="Scientific American"/>
              </a:rPr>
              <a:t>Scientific American</a:t>
            </a:r>
            <a:r>
              <a:rPr lang="en-AU" dirty="0"/>
              <a:t> article: "in the far distant future, </a:t>
            </a:r>
            <a:r>
              <a:rPr lang="en-AU" u="sng" dirty="0">
                <a:hlinkClick r:id="rId8" tooltip="Fossil fuel"/>
              </a:rPr>
              <a:t>natural fuels</a:t>
            </a:r>
            <a:r>
              <a:rPr lang="en-AU" dirty="0"/>
              <a:t> having been exhausted [solar power] will remain as the only means of existence of the human race".</a:t>
            </a:r>
          </a:p>
          <a:p>
            <a:r>
              <a:rPr lang="en-AU" dirty="0"/>
              <a:t>The theory of </a:t>
            </a:r>
            <a:r>
              <a:rPr lang="en-AU" u="sng" dirty="0">
                <a:hlinkClick r:id="rId9" tooltip="Peak oil"/>
              </a:rPr>
              <a:t>peak oil</a:t>
            </a:r>
            <a:r>
              <a:rPr lang="en-AU" dirty="0"/>
              <a:t> was published in 1956. In the 1970s environmentalists promoted the development of renewable energy both as a replacement for the eventual </a:t>
            </a:r>
            <a:r>
              <a:rPr lang="en-AU" u="sng" dirty="0">
                <a:hlinkClick r:id="rId10" tooltip="Depletion of oil"/>
              </a:rPr>
              <a:t>depletion of oil</a:t>
            </a:r>
            <a:r>
              <a:rPr lang="en-AU" dirty="0"/>
              <a:t>, as well as for an escape from dependence on oil, and the first electricity generating </a:t>
            </a:r>
            <a:r>
              <a:rPr lang="en-AU" u="sng" dirty="0">
                <a:hlinkClick r:id="rId11" tooltip="Wind turbine"/>
              </a:rPr>
              <a:t>wind turbines</a:t>
            </a:r>
            <a:r>
              <a:rPr lang="en-AU" dirty="0"/>
              <a:t> appeared. Solar had long been used for heating and cooling, but solar panels were too costly to build solar farms until 1980.</a:t>
            </a:r>
          </a:p>
        </p:txBody>
      </p:sp>
    </p:spTree>
    <p:extLst>
      <p:ext uri="{BB962C8B-B14F-4D97-AF65-F5344CB8AC3E}">
        <p14:creationId xmlns:p14="http://schemas.microsoft.com/office/powerpoint/2010/main" val="3137090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A0ACE-BC53-4976-8362-A6642056AC46}"/>
              </a:ext>
            </a:extLst>
          </p:cNvPr>
          <p:cNvSpPr>
            <a:spLocks noGrp="1"/>
          </p:cNvSpPr>
          <p:nvPr>
            <p:ph type="title"/>
          </p:nvPr>
        </p:nvSpPr>
        <p:spPr>
          <a:xfrm>
            <a:off x="838200" y="225840"/>
            <a:ext cx="10515600" cy="953604"/>
          </a:xfrm>
        </p:spPr>
        <p:txBody>
          <a:bodyPr/>
          <a:lstStyle/>
          <a:p>
            <a:pPr algn="ctr"/>
            <a:r>
              <a:rPr lang="en-AU" b="1" dirty="0">
                <a:solidFill>
                  <a:srgbClr val="0070C0"/>
                </a:solidFill>
              </a:rPr>
              <a:t>Tendency to invest in Renewable energy</a:t>
            </a:r>
          </a:p>
        </p:txBody>
      </p:sp>
      <p:pic>
        <p:nvPicPr>
          <p:cNvPr id="3074" name="Picture 2" descr="https://upload.wikimedia.org/wikipedia/commons/b/b2/Global-RE-Investment-VC-Eng.png">
            <a:extLst>
              <a:ext uri="{FF2B5EF4-FFF2-40B4-BE49-F238E27FC236}">
                <a16:creationId xmlns:a16="http://schemas.microsoft.com/office/drawing/2014/main" id="{802F5F60-66F8-4BB5-8E91-4784C7D1DE5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21497" y="1285461"/>
            <a:ext cx="6248300" cy="5346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6280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0D38CC3-509F-4F57-9F57-E27C0A072DF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3075043" y="-1954159"/>
            <a:ext cx="6532245" cy="11092073"/>
          </a:xfrm>
          <a:prstGeom prst="rect">
            <a:avLst/>
          </a:prstGeom>
          <a:noFill/>
          <a:ln>
            <a:noFill/>
          </a:ln>
        </p:spPr>
      </p:pic>
    </p:spTree>
    <p:extLst>
      <p:ext uri="{BB962C8B-B14F-4D97-AF65-F5344CB8AC3E}">
        <p14:creationId xmlns:p14="http://schemas.microsoft.com/office/powerpoint/2010/main" val="3821785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A444C-DB3B-4544-8F5B-8EA2DD93AE62}"/>
              </a:ext>
            </a:extLst>
          </p:cNvPr>
          <p:cNvSpPr>
            <a:spLocks noGrp="1"/>
          </p:cNvSpPr>
          <p:nvPr>
            <p:ph type="title"/>
          </p:nvPr>
        </p:nvSpPr>
        <p:spPr>
          <a:xfrm>
            <a:off x="838200" y="153091"/>
            <a:ext cx="10515600" cy="933587"/>
          </a:xfrm>
        </p:spPr>
        <p:txBody>
          <a:bodyPr/>
          <a:lstStyle/>
          <a:p>
            <a:r>
              <a:rPr lang="en-AU" b="1" dirty="0">
                <a:solidFill>
                  <a:srgbClr val="0070C0"/>
                </a:solidFill>
              </a:rPr>
              <a:t>Mainstream Technologies:   1- Wind Power</a:t>
            </a:r>
          </a:p>
        </p:txBody>
      </p:sp>
      <p:sp>
        <p:nvSpPr>
          <p:cNvPr id="3" name="Content Placeholder 2">
            <a:extLst>
              <a:ext uri="{FF2B5EF4-FFF2-40B4-BE49-F238E27FC236}">
                <a16:creationId xmlns:a16="http://schemas.microsoft.com/office/drawing/2014/main" id="{3EDCD30B-4AD1-4620-BEFD-F07F41076CB4}"/>
              </a:ext>
            </a:extLst>
          </p:cNvPr>
          <p:cNvSpPr>
            <a:spLocks noGrp="1"/>
          </p:cNvSpPr>
          <p:nvPr>
            <p:ph idx="1"/>
          </p:nvPr>
        </p:nvSpPr>
        <p:spPr>
          <a:xfrm>
            <a:off x="212035" y="1364974"/>
            <a:ext cx="11767930" cy="5339935"/>
          </a:xfrm>
        </p:spPr>
        <p:txBody>
          <a:bodyPr>
            <a:normAutofit fontScale="70000" lnSpcReduction="20000"/>
          </a:bodyPr>
          <a:lstStyle/>
          <a:p>
            <a:r>
              <a:rPr lang="en-AU" dirty="0"/>
              <a:t>In 2017, worldwide installed capacity of wind power was 514 GW</a:t>
            </a:r>
          </a:p>
          <a:p>
            <a:endParaRPr lang="en-AU" dirty="0"/>
          </a:p>
          <a:p>
            <a:r>
              <a:rPr lang="en-AU" dirty="0"/>
              <a:t>Airflows can be used to run wind turbines. Modern utility-scale wind turbines range from around 600 kW to 9 MW of rated power. The power available from the wind is a function of the cube of the wind speed, so as wind speed increases, power output increases up to the maximum output for the particular turbine. Areas where winds are stronger and more constant, such as offshore and high altitude sites, are preferred locations for wind farms. Typically full load hours of wind turbines vary between 16 and 57 percent annually, but might be higher in particularly </a:t>
            </a:r>
            <a:r>
              <a:rPr lang="en-AU" dirty="0" err="1"/>
              <a:t>favorable</a:t>
            </a:r>
            <a:r>
              <a:rPr lang="en-AU" dirty="0"/>
              <a:t> offshore sites.</a:t>
            </a:r>
          </a:p>
          <a:p>
            <a:r>
              <a:rPr lang="en-AU" dirty="0"/>
              <a:t> </a:t>
            </a:r>
          </a:p>
          <a:p>
            <a:r>
              <a:rPr lang="en-AU" dirty="0"/>
              <a:t>Wind-generated electricity met nearly 4% of global electricity demand in 2015, with nearly 63 GW of new wind power capacity installed. Wind energy was the leading source of new capacity in Europe, the US and Canada, and the second largest in China. In Denmark, wind energy met more than 40% of its electricity demand while Ireland, Portugal and Spain each met nearly 20%.</a:t>
            </a:r>
          </a:p>
          <a:p>
            <a:r>
              <a:rPr lang="en-AU" dirty="0"/>
              <a:t> </a:t>
            </a:r>
          </a:p>
          <a:p>
            <a:r>
              <a:rPr lang="en-AU" dirty="0"/>
              <a:t>Globally, the long-term technical potential of wind energy is believed to be five times total current global energy production, or 40 times current electricity demand, assuming all practical barriers needed were overcome. This would require wind turbines to be installed over large areas, particularly in areas of higher wind resources, such as offshore. As offshore wind speeds average ~90% greater than that of land, so offshore resources can contribute substantially more energy than land stationed turbines.</a:t>
            </a:r>
          </a:p>
          <a:p>
            <a:endParaRPr lang="en-AU" dirty="0"/>
          </a:p>
        </p:txBody>
      </p:sp>
    </p:spTree>
    <p:extLst>
      <p:ext uri="{BB962C8B-B14F-4D97-AF65-F5344CB8AC3E}">
        <p14:creationId xmlns:p14="http://schemas.microsoft.com/office/powerpoint/2010/main" val="2593939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upload.wikimedia.org/wikipedia/commons/thumb/0/0f/Shepherds_Flat_Wind_Farm_2011.jpg/220px-Shepherds_Flat_Wind_Farm_2011.jpg">
            <a:extLst>
              <a:ext uri="{FF2B5EF4-FFF2-40B4-BE49-F238E27FC236}">
                <a16:creationId xmlns:a16="http://schemas.microsoft.com/office/drawing/2014/main" id="{F15382AA-E276-4913-A882-DBCF56B89E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656" y="438829"/>
            <a:ext cx="4638709" cy="309950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E44F0945-830A-4056-8A62-62F1553117E4}"/>
              </a:ext>
            </a:extLst>
          </p:cNvPr>
          <p:cNvSpPr/>
          <p:nvPr/>
        </p:nvSpPr>
        <p:spPr>
          <a:xfrm>
            <a:off x="623681" y="3940721"/>
            <a:ext cx="4638708" cy="646331"/>
          </a:xfrm>
          <a:prstGeom prst="rect">
            <a:avLst/>
          </a:prstGeom>
        </p:spPr>
        <p:txBody>
          <a:bodyPr wrap="square">
            <a:spAutoFit/>
          </a:bodyPr>
          <a:lstStyle/>
          <a:p>
            <a:r>
              <a:rPr lang="en-AU" dirty="0">
                <a:solidFill>
                  <a:srgbClr val="222222"/>
                </a:solidFill>
                <a:latin typeface="Arial" panose="020B0604020202020204" pitchFamily="34" charset="0"/>
              </a:rPr>
              <a:t>The 845 MW </a:t>
            </a:r>
            <a:r>
              <a:rPr lang="en-AU" dirty="0">
                <a:solidFill>
                  <a:srgbClr val="0B0080"/>
                </a:solidFill>
                <a:latin typeface="Arial" panose="020B0604020202020204" pitchFamily="34" charset="0"/>
                <a:hlinkClick r:id="rId3" tooltip="Shepherds Flat Wind Farm"/>
              </a:rPr>
              <a:t>Shepherds Flat Wind Farm</a:t>
            </a:r>
            <a:r>
              <a:rPr lang="en-AU" dirty="0">
                <a:solidFill>
                  <a:srgbClr val="222222"/>
                </a:solidFill>
                <a:latin typeface="Arial" panose="020B0604020202020204" pitchFamily="34" charset="0"/>
              </a:rPr>
              <a:t> near </a:t>
            </a:r>
            <a:r>
              <a:rPr lang="en-AU" u="sng" dirty="0">
                <a:solidFill>
                  <a:srgbClr val="0B0080"/>
                </a:solidFill>
                <a:latin typeface="Arial" panose="020B0604020202020204" pitchFamily="34" charset="0"/>
                <a:hlinkClick r:id="rId4"/>
              </a:rPr>
              <a:t>Arlington, Oregon</a:t>
            </a:r>
            <a:r>
              <a:rPr lang="en-AU" dirty="0">
                <a:solidFill>
                  <a:srgbClr val="222222"/>
                </a:solidFill>
                <a:latin typeface="Arial" panose="020B0604020202020204" pitchFamily="34" charset="0"/>
              </a:rPr>
              <a:t>, US</a:t>
            </a:r>
            <a:endParaRPr lang="en-AU" dirty="0"/>
          </a:p>
        </p:txBody>
      </p:sp>
    </p:spTree>
    <p:extLst>
      <p:ext uri="{BB962C8B-B14F-4D97-AF65-F5344CB8AC3E}">
        <p14:creationId xmlns:p14="http://schemas.microsoft.com/office/powerpoint/2010/main" val="163053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589EC-D0AE-41CC-B6A9-6F2644659857}"/>
              </a:ext>
            </a:extLst>
          </p:cNvPr>
          <p:cNvSpPr>
            <a:spLocks noGrp="1"/>
          </p:cNvSpPr>
          <p:nvPr>
            <p:ph type="title"/>
          </p:nvPr>
        </p:nvSpPr>
        <p:spPr>
          <a:xfrm>
            <a:off x="838200" y="1"/>
            <a:ext cx="10515600" cy="1033670"/>
          </a:xfrm>
        </p:spPr>
        <p:txBody>
          <a:bodyPr/>
          <a:lstStyle/>
          <a:p>
            <a:r>
              <a:rPr lang="en-AU" b="1" dirty="0">
                <a:solidFill>
                  <a:srgbClr val="0070C0"/>
                </a:solidFill>
              </a:rPr>
              <a:t>Hydropower  and  Hydroelectricity </a:t>
            </a:r>
          </a:p>
        </p:txBody>
      </p:sp>
      <p:sp>
        <p:nvSpPr>
          <p:cNvPr id="3" name="Content Placeholder 2">
            <a:extLst>
              <a:ext uri="{FF2B5EF4-FFF2-40B4-BE49-F238E27FC236}">
                <a16:creationId xmlns:a16="http://schemas.microsoft.com/office/drawing/2014/main" id="{8592677B-63EF-492F-9CBE-2F943FE7E845}"/>
              </a:ext>
            </a:extLst>
          </p:cNvPr>
          <p:cNvSpPr>
            <a:spLocks noGrp="1"/>
          </p:cNvSpPr>
          <p:nvPr>
            <p:ph idx="1"/>
          </p:nvPr>
        </p:nvSpPr>
        <p:spPr>
          <a:xfrm>
            <a:off x="212035" y="1245704"/>
            <a:ext cx="11847443" cy="5512905"/>
          </a:xfrm>
        </p:spPr>
        <p:txBody>
          <a:bodyPr>
            <a:normAutofit fontScale="62500" lnSpcReduction="20000"/>
          </a:bodyPr>
          <a:lstStyle/>
          <a:p>
            <a:r>
              <a:rPr lang="en-AU" dirty="0"/>
              <a:t>In 2017 the World renewable hydropower capacity was 1,154 GW</a:t>
            </a:r>
          </a:p>
          <a:p>
            <a:r>
              <a:rPr lang="en-AU" dirty="0"/>
              <a:t> </a:t>
            </a:r>
          </a:p>
          <a:p>
            <a:r>
              <a:rPr lang="en-AU" dirty="0"/>
              <a:t>Since water is about 800 times denser than air, even a slow flowing stream of water, or moderate sea swell, can yield considerable amounts of energy. There are many forms of water energy:</a:t>
            </a:r>
          </a:p>
          <a:p>
            <a:r>
              <a:rPr lang="en-AU" dirty="0"/>
              <a:t> </a:t>
            </a:r>
          </a:p>
          <a:p>
            <a:r>
              <a:rPr lang="en-AU" dirty="0"/>
              <a:t>Historically hydroelectric power came from constructing large hydroelectric dams and reservoirs, which are still popular in third world countries. The largest of which is the Three Gorges Dam(2003) in China and the </a:t>
            </a:r>
            <a:r>
              <a:rPr lang="en-AU" dirty="0" err="1"/>
              <a:t>Itaipu</a:t>
            </a:r>
            <a:r>
              <a:rPr lang="en-AU" dirty="0"/>
              <a:t> Dam(1984) built by Brazil and Paraguay.</a:t>
            </a:r>
          </a:p>
          <a:p>
            <a:r>
              <a:rPr lang="en-AU" dirty="0"/>
              <a:t>Small hydro systems are hydroelectric power installations that typically produce up to 50 MW of power. They are often used on small rivers or as a low impact development on larger rivers. China is the largest producer of hydroelectricity in the world and has more than 45,000 small hydro installations.</a:t>
            </a:r>
          </a:p>
          <a:p>
            <a:r>
              <a:rPr lang="en-AU" dirty="0"/>
              <a:t>Run-of-the-river hydroelectricity plants derive energy from rivers without the creation of a large reservoir. The water is typically conveyed along the side of the river valley (using channels, pipes and/or tunnels) until it is high above the valley floor, whereupon it can allowed to fall through a penstock to drive a turbine. This style of generation may still produce a large amount of electricity, such as the Chief Joseph Dam on the Columbia river in the United States.</a:t>
            </a:r>
          </a:p>
          <a:p>
            <a:r>
              <a:rPr lang="en-AU" dirty="0"/>
              <a:t>Hydropower is produced in 150 countries, with the Asia-Pacific region generating 32 percent of global hydropower in 2010. For countries having the largest percentage of electricity from renewables, the top 50 are primarily hydroelectric. China is the largest hydroelectricity producer, with 721 terawatt-hours of production in 2010, representing around 17 percent of domestic electricity use. There are now three hydroelectricity stations larger than 10 GW: the Three Gorges Dam in China, </a:t>
            </a:r>
            <a:r>
              <a:rPr lang="en-AU" dirty="0" err="1"/>
              <a:t>Itaipu</a:t>
            </a:r>
            <a:r>
              <a:rPr lang="en-AU" dirty="0"/>
              <a:t> Dam across the Brazil/Paraguay border, and </a:t>
            </a:r>
            <a:r>
              <a:rPr lang="en-AU" dirty="0" err="1"/>
              <a:t>Guri</a:t>
            </a:r>
            <a:r>
              <a:rPr lang="en-AU" dirty="0"/>
              <a:t> Dam in Venezuela.</a:t>
            </a:r>
          </a:p>
        </p:txBody>
      </p:sp>
    </p:spTree>
    <p:extLst>
      <p:ext uri="{BB962C8B-B14F-4D97-AF65-F5344CB8AC3E}">
        <p14:creationId xmlns:p14="http://schemas.microsoft.com/office/powerpoint/2010/main" val="920063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upload.wikimedia.org/wikipedia/commons/thumb/a/ab/ThreeGorgesDam-China2009.jpg/220px-ThreeGorgesDam-China2009.jpg">
            <a:extLst>
              <a:ext uri="{FF2B5EF4-FFF2-40B4-BE49-F238E27FC236}">
                <a16:creationId xmlns:a16="http://schemas.microsoft.com/office/drawing/2014/main" id="{F6021F24-2E83-4379-9374-96A7537D82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5867" y="947738"/>
            <a:ext cx="5513733" cy="343355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C3F77C9E-7BEB-4AA0-9C99-2C843F1DCA47}"/>
              </a:ext>
            </a:extLst>
          </p:cNvPr>
          <p:cNvSpPr/>
          <p:nvPr/>
        </p:nvSpPr>
        <p:spPr>
          <a:xfrm>
            <a:off x="2199912" y="4755082"/>
            <a:ext cx="7477753" cy="400110"/>
          </a:xfrm>
          <a:prstGeom prst="rect">
            <a:avLst/>
          </a:prstGeom>
        </p:spPr>
        <p:txBody>
          <a:bodyPr wrap="none">
            <a:spAutoFit/>
          </a:bodyPr>
          <a:lstStyle/>
          <a:p>
            <a:r>
              <a:rPr lang="en-AU" sz="2000" b="1" dirty="0">
                <a:solidFill>
                  <a:srgbClr val="222222"/>
                </a:solidFill>
                <a:latin typeface="Arial" panose="020B0604020202020204" pitchFamily="34" charset="0"/>
              </a:rPr>
              <a:t>~ 12</a:t>
            </a:r>
            <a:r>
              <a:rPr lang="en-AU" sz="2000" dirty="0">
                <a:solidFill>
                  <a:srgbClr val="222222"/>
                </a:solidFill>
                <a:latin typeface="Arial" panose="020B0604020202020204" pitchFamily="34" charset="0"/>
              </a:rPr>
              <a:t> GW, The </a:t>
            </a:r>
            <a:r>
              <a:rPr lang="en-AU" sz="2000" dirty="0">
                <a:solidFill>
                  <a:srgbClr val="0B0080"/>
                </a:solidFill>
                <a:latin typeface="Arial" panose="020B0604020202020204" pitchFamily="34" charset="0"/>
                <a:hlinkClick r:id="rId3" tooltip="Three Gorges Dam"/>
              </a:rPr>
              <a:t>Three Gorges Dam</a:t>
            </a:r>
            <a:r>
              <a:rPr lang="en-AU" sz="2000" dirty="0">
                <a:solidFill>
                  <a:srgbClr val="222222"/>
                </a:solidFill>
                <a:latin typeface="Arial" panose="020B0604020202020204" pitchFamily="34" charset="0"/>
              </a:rPr>
              <a:t> on the </a:t>
            </a:r>
            <a:r>
              <a:rPr lang="en-AU" sz="2000" dirty="0">
                <a:solidFill>
                  <a:srgbClr val="0B0080"/>
                </a:solidFill>
                <a:latin typeface="Arial" panose="020B0604020202020204" pitchFamily="34" charset="0"/>
                <a:hlinkClick r:id="rId4" tooltip="Yangtze River"/>
              </a:rPr>
              <a:t>Yangtze River</a:t>
            </a:r>
            <a:r>
              <a:rPr lang="en-AU" sz="2000" dirty="0">
                <a:solidFill>
                  <a:srgbClr val="222222"/>
                </a:solidFill>
                <a:latin typeface="Arial" panose="020B0604020202020204" pitchFamily="34" charset="0"/>
              </a:rPr>
              <a:t> in China</a:t>
            </a:r>
            <a:endParaRPr lang="en-AU" sz="2000" dirty="0"/>
          </a:p>
        </p:txBody>
      </p:sp>
    </p:spTree>
    <p:extLst>
      <p:ext uri="{BB962C8B-B14F-4D97-AF65-F5344CB8AC3E}">
        <p14:creationId xmlns:p14="http://schemas.microsoft.com/office/powerpoint/2010/main" val="1758970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828B-CAB1-4D59-B4AF-732C7CEF7C1F}"/>
              </a:ext>
            </a:extLst>
          </p:cNvPr>
          <p:cNvSpPr>
            <a:spLocks noGrp="1"/>
          </p:cNvSpPr>
          <p:nvPr>
            <p:ph type="title"/>
          </p:nvPr>
        </p:nvSpPr>
        <p:spPr>
          <a:xfrm>
            <a:off x="838200" y="106018"/>
            <a:ext cx="10515600" cy="887896"/>
          </a:xfrm>
        </p:spPr>
        <p:txBody>
          <a:bodyPr/>
          <a:lstStyle/>
          <a:p>
            <a:r>
              <a:rPr lang="en-AU" b="1" dirty="0">
                <a:solidFill>
                  <a:srgbClr val="0070C0"/>
                </a:solidFill>
              </a:rPr>
              <a:t>Wave-power</a:t>
            </a:r>
          </a:p>
        </p:txBody>
      </p:sp>
      <p:sp>
        <p:nvSpPr>
          <p:cNvPr id="3" name="Content Placeholder 2">
            <a:extLst>
              <a:ext uri="{FF2B5EF4-FFF2-40B4-BE49-F238E27FC236}">
                <a16:creationId xmlns:a16="http://schemas.microsoft.com/office/drawing/2014/main" id="{CFA2F0DA-DEB4-4193-A4DA-FDD1190130CC}"/>
              </a:ext>
            </a:extLst>
          </p:cNvPr>
          <p:cNvSpPr>
            <a:spLocks noGrp="1"/>
          </p:cNvSpPr>
          <p:nvPr>
            <p:ph idx="1"/>
          </p:nvPr>
        </p:nvSpPr>
        <p:spPr>
          <a:xfrm>
            <a:off x="225287" y="1219200"/>
            <a:ext cx="11701670" cy="5532783"/>
          </a:xfrm>
        </p:spPr>
        <p:txBody>
          <a:bodyPr/>
          <a:lstStyle/>
          <a:p>
            <a:endParaRPr lang="en-AU" dirty="0"/>
          </a:p>
          <a:p>
            <a:endParaRPr lang="en-AU" dirty="0"/>
          </a:p>
          <a:p>
            <a:r>
              <a:rPr lang="en-AU" dirty="0"/>
              <a:t>Wave power, which captures the energy of ocean surface waves, and tidal power, converting the energy of tides, are two forms of hydropower with future potential; however, they are not yet widely employed commercially. A demonstration project operated by the Ocean Renewable Power Company on the coast of Maine, and connected to the grid, harnesses tidal power from the Bay of Fundy, location of world's highest tidal flow. Ocean thermal energy conversion, which uses the temperature difference between cooler deep and warmer surface waters, currently has no economic feasibility.</a:t>
            </a:r>
          </a:p>
          <a:p>
            <a:endParaRPr lang="en-AU" dirty="0"/>
          </a:p>
        </p:txBody>
      </p:sp>
    </p:spTree>
    <p:extLst>
      <p:ext uri="{BB962C8B-B14F-4D97-AF65-F5344CB8AC3E}">
        <p14:creationId xmlns:p14="http://schemas.microsoft.com/office/powerpoint/2010/main" val="1056263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DEBF9-A7AF-4DCE-B658-76E7E3818039}"/>
              </a:ext>
            </a:extLst>
          </p:cNvPr>
          <p:cNvSpPr>
            <a:spLocks noGrp="1"/>
          </p:cNvSpPr>
          <p:nvPr>
            <p:ph type="title"/>
          </p:nvPr>
        </p:nvSpPr>
        <p:spPr>
          <a:xfrm>
            <a:off x="838200" y="192157"/>
            <a:ext cx="10515600" cy="1013791"/>
          </a:xfrm>
        </p:spPr>
        <p:txBody>
          <a:bodyPr/>
          <a:lstStyle/>
          <a:p>
            <a:r>
              <a:rPr lang="en-AU" b="1" dirty="0">
                <a:solidFill>
                  <a:srgbClr val="0070C0"/>
                </a:solidFill>
              </a:rPr>
              <a:t>Solar Energy</a:t>
            </a:r>
          </a:p>
        </p:txBody>
      </p:sp>
      <p:sp>
        <p:nvSpPr>
          <p:cNvPr id="3" name="Content Placeholder 2">
            <a:extLst>
              <a:ext uri="{FF2B5EF4-FFF2-40B4-BE49-F238E27FC236}">
                <a16:creationId xmlns:a16="http://schemas.microsoft.com/office/drawing/2014/main" id="{0A82FBDD-DE57-4E00-B773-EEB340E96CE2}"/>
              </a:ext>
            </a:extLst>
          </p:cNvPr>
          <p:cNvSpPr>
            <a:spLocks noGrp="1"/>
          </p:cNvSpPr>
          <p:nvPr>
            <p:ph idx="1"/>
          </p:nvPr>
        </p:nvSpPr>
        <p:spPr>
          <a:xfrm>
            <a:off x="106017" y="1378226"/>
            <a:ext cx="11873948" cy="5287617"/>
          </a:xfrm>
        </p:spPr>
        <p:txBody>
          <a:bodyPr>
            <a:normAutofit lnSpcReduction="10000"/>
          </a:bodyPr>
          <a:lstStyle/>
          <a:p>
            <a:r>
              <a:rPr lang="en-AU" dirty="0"/>
              <a:t>Satellite image of the 550-megawatt Topaz Solar Farm in California, US</a:t>
            </a:r>
          </a:p>
          <a:p>
            <a:r>
              <a:rPr lang="en-AU" dirty="0"/>
              <a:t>In 2017, global installed solar capacity was 390 GW.</a:t>
            </a:r>
          </a:p>
          <a:p>
            <a:r>
              <a:rPr lang="en-AU" dirty="0"/>
              <a:t> </a:t>
            </a:r>
          </a:p>
          <a:p>
            <a:r>
              <a:rPr lang="en-AU" dirty="0"/>
              <a:t>Solar energy, radiant light and heat from the sun, is harnessed using a range of ever-evolving technologies such as solar heating, photovoltaics, concentrated solar power (CSP), concentrator photovoltaics (CPV), solar architecture and artificial photosynthesis. Solar technologies are broadly characterized as either passive solar or active solar depending on the way they capture, convert and distribute solar energy. Passive solar techniques include orienting a building to the Sun, selecting materials with </a:t>
            </a:r>
            <a:r>
              <a:rPr lang="en-AU" dirty="0" err="1"/>
              <a:t>favorable</a:t>
            </a:r>
            <a:r>
              <a:rPr lang="en-AU" dirty="0"/>
              <a:t> thermal mass or light dispersing properties, and designing spaces that naturally circulate air. Active solar technologies encompass solar thermal energy, using solar collectors for heating, and solar power, converting sunlight into electricity either directly using photovoltaics (PV), or indirectly using concentrated solar power (CSP).</a:t>
            </a:r>
          </a:p>
          <a:p>
            <a:endParaRPr lang="en-AU" dirty="0"/>
          </a:p>
        </p:txBody>
      </p:sp>
    </p:spTree>
    <p:extLst>
      <p:ext uri="{BB962C8B-B14F-4D97-AF65-F5344CB8AC3E}">
        <p14:creationId xmlns:p14="http://schemas.microsoft.com/office/powerpoint/2010/main" val="2373909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upload.wikimedia.org/wikipedia/commons/thumb/1/16/Topaz_Solar_Farm%2C_California_Valley.jpg/220px-Topaz_Solar_Farm%2C_California_Valley.jpg">
            <a:extLst>
              <a:ext uri="{FF2B5EF4-FFF2-40B4-BE49-F238E27FC236}">
                <a16:creationId xmlns:a16="http://schemas.microsoft.com/office/drawing/2014/main" id="{CA0B59EF-6D86-4AE4-9263-399470127E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3775" y="887896"/>
            <a:ext cx="5249754" cy="350779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F07E6C34-0A4A-4C5B-80B0-BE3723E0959E}"/>
              </a:ext>
            </a:extLst>
          </p:cNvPr>
          <p:cNvSpPr/>
          <p:nvPr/>
        </p:nvSpPr>
        <p:spPr>
          <a:xfrm>
            <a:off x="2544416" y="4841870"/>
            <a:ext cx="6930887" cy="707886"/>
          </a:xfrm>
          <a:prstGeom prst="rect">
            <a:avLst/>
          </a:prstGeom>
        </p:spPr>
        <p:txBody>
          <a:bodyPr wrap="square">
            <a:spAutoFit/>
          </a:bodyPr>
          <a:lstStyle/>
          <a:p>
            <a:r>
              <a:rPr lang="en-AU" sz="2000" dirty="0">
                <a:solidFill>
                  <a:srgbClr val="222222"/>
                </a:solidFill>
                <a:latin typeface="Arial" panose="020B0604020202020204" pitchFamily="34" charset="0"/>
              </a:rPr>
              <a:t>Satellite image of the 550-megawatt </a:t>
            </a:r>
            <a:r>
              <a:rPr lang="en-AU" sz="2000" dirty="0">
                <a:solidFill>
                  <a:srgbClr val="0B0080"/>
                </a:solidFill>
                <a:latin typeface="Arial" panose="020B0604020202020204" pitchFamily="34" charset="0"/>
                <a:hlinkClick r:id="rId3" tooltip="Topaz Solar Farm">
                  <a:extLst>
                    <a:ext uri="{A12FA001-AC4F-418D-AE19-62706E023703}">
                      <ahyp:hlinkClr xmlns:ahyp="http://schemas.microsoft.com/office/drawing/2018/hyperlinkcolor" val="tx"/>
                    </a:ext>
                  </a:extLst>
                </a:hlinkClick>
              </a:rPr>
              <a:t>Topaz Solar Farm</a:t>
            </a:r>
            <a:r>
              <a:rPr lang="en-AU" sz="2000" dirty="0">
                <a:solidFill>
                  <a:srgbClr val="222222"/>
                </a:solidFill>
                <a:latin typeface="Arial" panose="020B0604020202020204" pitchFamily="34" charset="0"/>
              </a:rPr>
              <a:t> in California, US</a:t>
            </a:r>
            <a:endParaRPr lang="en-AU" sz="2000" dirty="0"/>
          </a:p>
        </p:txBody>
      </p:sp>
    </p:spTree>
    <p:extLst>
      <p:ext uri="{BB962C8B-B14F-4D97-AF65-F5344CB8AC3E}">
        <p14:creationId xmlns:p14="http://schemas.microsoft.com/office/powerpoint/2010/main" val="3720962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B286A-7811-4A71-8485-147076246AD1}"/>
              </a:ext>
            </a:extLst>
          </p:cNvPr>
          <p:cNvSpPr>
            <a:spLocks noGrp="1"/>
          </p:cNvSpPr>
          <p:nvPr>
            <p:ph type="title"/>
          </p:nvPr>
        </p:nvSpPr>
        <p:spPr>
          <a:xfrm>
            <a:off x="838200" y="1"/>
            <a:ext cx="10515600" cy="887896"/>
          </a:xfrm>
        </p:spPr>
        <p:txBody>
          <a:bodyPr/>
          <a:lstStyle/>
          <a:p>
            <a:r>
              <a:rPr lang="en-AU" b="1" dirty="0">
                <a:solidFill>
                  <a:srgbClr val="0070C0"/>
                </a:solidFill>
              </a:rPr>
              <a:t>PV-Photovoltaic</a:t>
            </a:r>
            <a:r>
              <a:rPr lang="en-AU" dirty="0"/>
              <a:t> </a:t>
            </a:r>
          </a:p>
        </p:txBody>
      </p:sp>
      <p:sp>
        <p:nvSpPr>
          <p:cNvPr id="3" name="Content Placeholder 2">
            <a:extLst>
              <a:ext uri="{FF2B5EF4-FFF2-40B4-BE49-F238E27FC236}">
                <a16:creationId xmlns:a16="http://schemas.microsoft.com/office/drawing/2014/main" id="{34D8C0FF-5397-4455-A284-614A7108CDA8}"/>
              </a:ext>
            </a:extLst>
          </p:cNvPr>
          <p:cNvSpPr>
            <a:spLocks noGrp="1"/>
          </p:cNvSpPr>
          <p:nvPr>
            <p:ph idx="1"/>
          </p:nvPr>
        </p:nvSpPr>
        <p:spPr>
          <a:xfrm>
            <a:off x="159027" y="1099931"/>
            <a:ext cx="11847444" cy="5758068"/>
          </a:xfrm>
        </p:spPr>
        <p:txBody>
          <a:bodyPr>
            <a:normAutofit fontScale="92500" lnSpcReduction="10000"/>
          </a:bodyPr>
          <a:lstStyle/>
          <a:p>
            <a:r>
              <a:rPr lang="en-AU" dirty="0"/>
              <a:t>A photovoltaic system converts light into electrical direct current (DC) by taking advantage of the photoelectric effect.[53] Solar PV has turned into a multi-billion, fast-growing industry, continues to improve its cost-effectiveness, and has the most potential of any renewable technologies together with CSP. Concentrated solar power (CSP) systems use lenses or mirrors and tracking systems to focus a large area of sunlight into a small beam. Commercial concentrated solar power plants were first developed in the 1980s. CSP-Stirling has by far the highest efficiency among all solar energy technologies.</a:t>
            </a:r>
          </a:p>
          <a:p>
            <a:r>
              <a:rPr lang="en-AU" dirty="0"/>
              <a:t> </a:t>
            </a:r>
          </a:p>
          <a:p>
            <a:r>
              <a:rPr lang="en-AU" dirty="0"/>
              <a:t>In 2011, the International Energy Agency said that "the development of affordable, inexhaustible and clean solar energy technologies will have huge longer-term benefits. It will increase countries' energy security through reliance on an indigenous, inexhaustible and mostly import-independent resource, enhance sustainability, reduce pollution, lower the costs of mitigating climate change, and keep fossil fuel prices lower than otherwise. These advantages are global. Hence the additional costs of the incentives for early deployment should be considered learning investments; they must be wisely spent and need to be widely shared".</a:t>
            </a:r>
          </a:p>
        </p:txBody>
      </p:sp>
    </p:spTree>
    <p:extLst>
      <p:ext uri="{BB962C8B-B14F-4D97-AF65-F5344CB8AC3E}">
        <p14:creationId xmlns:p14="http://schemas.microsoft.com/office/powerpoint/2010/main" val="5454691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orldwid PV capacity in watts per capita by country in 2013.">
            <a:extLst>
              <a:ext uri="{FF2B5EF4-FFF2-40B4-BE49-F238E27FC236}">
                <a16:creationId xmlns:a16="http://schemas.microsoft.com/office/drawing/2014/main" id="{00C0AA9F-5DF0-44EE-AAEE-649A1B645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2802"/>
            <a:ext cx="12192000" cy="52197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8FA505F1-D416-422E-8D76-C56E3E10DEB7}"/>
              </a:ext>
            </a:extLst>
          </p:cNvPr>
          <p:cNvSpPr/>
          <p:nvPr/>
        </p:nvSpPr>
        <p:spPr>
          <a:xfrm>
            <a:off x="245165" y="5711868"/>
            <a:ext cx="11840818" cy="923330"/>
          </a:xfrm>
          <a:prstGeom prst="rect">
            <a:avLst/>
          </a:prstGeom>
        </p:spPr>
        <p:txBody>
          <a:bodyPr wrap="square">
            <a:spAutoFit/>
          </a:bodyPr>
          <a:lstStyle/>
          <a:p>
            <a:r>
              <a:rPr lang="en-AU" b="0" i="0" u="none" strike="noStrike" dirty="0">
                <a:solidFill>
                  <a:srgbClr val="0B0080"/>
                </a:solidFill>
                <a:effectLst/>
                <a:latin typeface="Arial" panose="020B0604020202020204" pitchFamily="34" charset="0"/>
                <a:hlinkClick r:id="rId3" tooltip="w:Growth of photovoltaics"/>
              </a:rPr>
              <a:t>Worldwide installed photovoltaic capacity</a:t>
            </a:r>
            <a:r>
              <a:rPr lang="en-AU" b="0" i="0" dirty="0">
                <a:solidFill>
                  <a:srgbClr val="222222"/>
                </a:solidFill>
                <a:effectLst/>
                <a:latin typeface="Arial" panose="020B0604020202020204" pitchFamily="34" charset="0"/>
              </a:rPr>
              <a:t> in "</a:t>
            </a:r>
            <a:r>
              <a:rPr lang="en-AU" b="0" i="1" dirty="0">
                <a:solidFill>
                  <a:srgbClr val="222222"/>
                </a:solidFill>
                <a:effectLst/>
                <a:latin typeface="Arial" panose="020B0604020202020204" pitchFamily="34" charset="0"/>
              </a:rPr>
              <a:t>watts per capita</a:t>
            </a:r>
            <a:r>
              <a:rPr lang="en-AU" b="0" i="0" dirty="0">
                <a:solidFill>
                  <a:srgbClr val="222222"/>
                </a:solidFill>
                <a:effectLst/>
                <a:latin typeface="Arial" panose="020B0604020202020204" pitchFamily="34" charset="0"/>
              </a:rPr>
              <a:t>" by country. Estimated 2016:</a:t>
            </a:r>
            <a:r>
              <a:rPr lang="en-AU" b="0" i="0" dirty="0">
                <a:solidFill>
                  <a:srgbClr val="C5C5C5"/>
                </a:solidFill>
                <a:effectLst/>
                <a:latin typeface="Arial" panose="020B0604020202020204" pitchFamily="34" charset="0"/>
              </a:rPr>
              <a:t>    </a:t>
            </a:r>
            <a:r>
              <a:rPr lang="en-AU" b="1" i="0" dirty="0">
                <a:solidFill>
                  <a:schemeClr val="bg1">
                    <a:lumMod val="50000"/>
                  </a:schemeClr>
                </a:solidFill>
                <a:effectLst/>
                <a:latin typeface="Arial" panose="020B0604020202020204" pitchFamily="34" charset="0"/>
              </a:rPr>
              <a:t>Grey </a:t>
            </a:r>
            <a:r>
              <a:rPr lang="en-AU" b="0" i="0" dirty="0">
                <a:solidFill>
                  <a:srgbClr val="222222"/>
                </a:solidFill>
                <a:effectLst/>
                <a:latin typeface="Arial" panose="020B0604020202020204" pitchFamily="34" charset="0"/>
              </a:rPr>
              <a:t>  none or unknown </a:t>
            </a:r>
            <a:r>
              <a:rPr lang="en-AU" b="0" i="0" dirty="0">
                <a:solidFill>
                  <a:srgbClr val="B7E952"/>
                </a:solidFill>
                <a:effectLst/>
                <a:latin typeface="Arial" panose="020B0604020202020204" pitchFamily="34" charset="0"/>
              </a:rPr>
              <a:t>   </a:t>
            </a:r>
            <a:r>
              <a:rPr lang="en-AU" b="1" i="0" dirty="0">
                <a:solidFill>
                  <a:srgbClr val="B7E952"/>
                </a:solidFill>
                <a:effectLst/>
                <a:latin typeface="Arial" panose="020B0604020202020204" pitchFamily="34" charset="0"/>
              </a:rPr>
              <a:t>green</a:t>
            </a:r>
            <a:r>
              <a:rPr lang="en-AU" b="0" i="0" dirty="0">
                <a:solidFill>
                  <a:srgbClr val="B7E952"/>
                </a:solidFill>
                <a:effectLst/>
                <a:latin typeface="Arial" panose="020B0604020202020204" pitchFamily="34" charset="0"/>
              </a:rPr>
              <a:t>  </a:t>
            </a:r>
            <a:r>
              <a:rPr lang="en-AU" b="0" i="0" dirty="0">
                <a:solidFill>
                  <a:srgbClr val="222222"/>
                </a:solidFill>
                <a:effectLst/>
                <a:latin typeface="Arial" panose="020B0604020202020204" pitchFamily="34" charset="0"/>
              </a:rPr>
              <a:t> &lt;10 watts per inhabitant </a:t>
            </a:r>
            <a:r>
              <a:rPr lang="en-AU" b="0" i="0" dirty="0">
                <a:solidFill>
                  <a:srgbClr val="F9EF58"/>
                </a:solidFill>
                <a:effectLst/>
                <a:latin typeface="Arial" panose="020B0604020202020204" pitchFamily="34" charset="0"/>
              </a:rPr>
              <a:t>    </a:t>
            </a:r>
            <a:r>
              <a:rPr lang="en-AU" b="1" i="0" dirty="0">
                <a:solidFill>
                  <a:srgbClr val="F9EF58"/>
                </a:solidFill>
                <a:effectLst/>
                <a:latin typeface="Arial" panose="020B0604020202020204" pitchFamily="34" charset="0"/>
              </a:rPr>
              <a:t>yellow </a:t>
            </a:r>
            <a:r>
              <a:rPr lang="en-AU" b="0" i="0" dirty="0">
                <a:solidFill>
                  <a:srgbClr val="222222"/>
                </a:solidFill>
                <a:effectLst/>
                <a:latin typeface="Arial" panose="020B0604020202020204" pitchFamily="34" charset="0"/>
              </a:rPr>
              <a:t>  10–100 watts per inhabitant </a:t>
            </a:r>
            <a:r>
              <a:rPr lang="en-AU" b="0" i="0" dirty="0">
                <a:solidFill>
                  <a:srgbClr val="FAC934"/>
                </a:solidFill>
                <a:effectLst/>
                <a:latin typeface="Arial" panose="020B0604020202020204" pitchFamily="34" charset="0"/>
              </a:rPr>
              <a:t>  </a:t>
            </a:r>
            <a:r>
              <a:rPr lang="en-AU" b="0" i="0" dirty="0" err="1">
                <a:solidFill>
                  <a:srgbClr val="FAC934"/>
                </a:solidFill>
                <a:effectLst/>
                <a:latin typeface="Arial" panose="020B0604020202020204" pitchFamily="34" charset="0"/>
              </a:rPr>
              <a:t>yl</a:t>
            </a:r>
            <a:r>
              <a:rPr lang="en-AU" b="0" i="0" dirty="0">
                <a:solidFill>
                  <a:srgbClr val="FAC934"/>
                </a:solidFill>
                <a:effectLst/>
                <a:latin typeface="Arial" panose="020B0604020202020204" pitchFamily="34" charset="0"/>
              </a:rPr>
              <a:t>-or   </a:t>
            </a:r>
            <a:r>
              <a:rPr lang="en-AU" b="0" i="0" dirty="0">
                <a:solidFill>
                  <a:srgbClr val="222222"/>
                </a:solidFill>
                <a:effectLst/>
                <a:latin typeface="Arial" panose="020B0604020202020204" pitchFamily="34" charset="0"/>
              </a:rPr>
              <a:t> 100–200 watts per inhabitant </a:t>
            </a:r>
            <a:r>
              <a:rPr lang="en-AU" b="0" i="0" dirty="0">
                <a:solidFill>
                  <a:srgbClr val="F6871B"/>
                </a:solidFill>
                <a:effectLst/>
                <a:latin typeface="Arial" panose="020B0604020202020204" pitchFamily="34" charset="0"/>
              </a:rPr>
              <a:t>  Orange   </a:t>
            </a:r>
            <a:r>
              <a:rPr lang="en-AU" b="0" i="0" dirty="0">
                <a:solidFill>
                  <a:srgbClr val="222222"/>
                </a:solidFill>
                <a:effectLst/>
                <a:latin typeface="Arial" panose="020B0604020202020204" pitchFamily="34" charset="0"/>
              </a:rPr>
              <a:t> 200–400 watts per inhabitant </a:t>
            </a:r>
            <a:r>
              <a:rPr lang="en-AU" b="0" i="0" dirty="0">
                <a:solidFill>
                  <a:srgbClr val="DC5207"/>
                </a:solidFill>
                <a:effectLst/>
                <a:latin typeface="Arial" panose="020B0604020202020204" pitchFamily="34" charset="0"/>
              </a:rPr>
              <a:t>  </a:t>
            </a:r>
            <a:r>
              <a:rPr lang="en-AU" b="1" i="0" dirty="0">
                <a:solidFill>
                  <a:srgbClr val="DC5207"/>
                </a:solidFill>
                <a:effectLst/>
                <a:latin typeface="Arial" panose="020B0604020202020204" pitchFamily="34" charset="0"/>
              </a:rPr>
              <a:t>red</a:t>
            </a:r>
            <a:r>
              <a:rPr lang="en-AU" b="0" i="0" dirty="0">
                <a:solidFill>
                  <a:srgbClr val="DC5207"/>
                </a:solidFill>
                <a:effectLst/>
                <a:latin typeface="Arial" panose="020B0604020202020204" pitchFamily="34" charset="0"/>
              </a:rPr>
              <a:t>   </a:t>
            </a:r>
            <a:r>
              <a:rPr lang="en-AU" b="0" i="0" dirty="0">
                <a:solidFill>
                  <a:srgbClr val="222222"/>
                </a:solidFill>
                <a:effectLst/>
                <a:latin typeface="Arial" panose="020B0604020202020204" pitchFamily="34" charset="0"/>
              </a:rPr>
              <a:t> &gt;400 watts per inhabitant</a:t>
            </a:r>
            <a:endParaRPr lang="en-AU" dirty="0"/>
          </a:p>
        </p:txBody>
      </p:sp>
    </p:spTree>
    <p:extLst>
      <p:ext uri="{BB962C8B-B14F-4D97-AF65-F5344CB8AC3E}">
        <p14:creationId xmlns:p14="http://schemas.microsoft.com/office/powerpoint/2010/main" val="746371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D77C0-6967-4B99-A0FC-9382C9493954}"/>
              </a:ext>
            </a:extLst>
          </p:cNvPr>
          <p:cNvSpPr>
            <a:spLocks noGrp="1"/>
          </p:cNvSpPr>
          <p:nvPr>
            <p:ph type="title"/>
          </p:nvPr>
        </p:nvSpPr>
        <p:spPr>
          <a:xfrm>
            <a:off x="838200" y="192158"/>
            <a:ext cx="10515600" cy="1080052"/>
          </a:xfrm>
        </p:spPr>
        <p:txBody>
          <a:bodyPr/>
          <a:lstStyle/>
          <a:p>
            <a:r>
              <a:rPr lang="en-AU" b="1" dirty="0">
                <a:solidFill>
                  <a:srgbClr val="0070C0"/>
                </a:solidFill>
              </a:rPr>
              <a:t>Geothermal Energy</a:t>
            </a:r>
          </a:p>
        </p:txBody>
      </p:sp>
      <p:sp>
        <p:nvSpPr>
          <p:cNvPr id="3" name="Content Placeholder 2">
            <a:extLst>
              <a:ext uri="{FF2B5EF4-FFF2-40B4-BE49-F238E27FC236}">
                <a16:creationId xmlns:a16="http://schemas.microsoft.com/office/drawing/2014/main" id="{D1637CA4-F9ED-4E50-9D30-13A0BFAC6B59}"/>
              </a:ext>
            </a:extLst>
          </p:cNvPr>
          <p:cNvSpPr>
            <a:spLocks noGrp="1"/>
          </p:cNvSpPr>
          <p:nvPr>
            <p:ph idx="1"/>
          </p:nvPr>
        </p:nvSpPr>
        <p:spPr>
          <a:xfrm>
            <a:off x="265043" y="1152939"/>
            <a:ext cx="11728174" cy="5512904"/>
          </a:xfrm>
        </p:spPr>
        <p:txBody>
          <a:bodyPr>
            <a:normAutofit fontScale="85000" lnSpcReduction="20000"/>
          </a:bodyPr>
          <a:lstStyle/>
          <a:p>
            <a:r>
              <a:rPr lang="en-AU" dirty="0">
                <a:solidFill>
                  <a:schemeClr val="bg1">
                    <a:lumMod val="50000"/>
                  </a:schemeClr>
                </a:solidFill>
              </a:rPr>
              <a:t>Steam rising from the </a:t>
            </a:r>
            <a:r>
              <a:rPr lang="en-AU" dirty="0" err="1">
                <a:solidFill>
                  <a:schemeClr val="bg1">
                    <a:lumMod val="50000"/>
                  </a:schemeClr>
                </a:solidFill>
              </a:rPr>
              <a:t>Nesjavellir</a:t>
            </a:r>
            <a:r>
              <a:rPr lang="en-AU" dirty="0">
                <a:solidFill>
                  <a:schemeClr val="bg1">
                    <a:lumMod val="50000"/>
                  </a:schemeClr>
                </a:solidFill>
              </a:rPr>
              <a:t> Geothermal Power Station in Iceland</a:t>
            </a:r>
          </a:p>
          <a:p>
            <a:r>
              <a:rPr lang="en-AU" dirty="0"/>
              <a:t>Global geothermal capacity in 2017 was 12.9 GW.</a:t>
            </a:r>
          </a:p>
          <a:p>
            <a:r>
              <a:rPr lang="en-AU" dirty="0"/>
              <a:t> </a:t>
            </a:r>
          </a:p>
          <a:p>
            <a:r>
              <a:rPr lang="en-AU" dirty="0"/>
              <a:t>High Temperature Geothermal energy is from thermal energy generated and stored in the Earth. Thermal energy is the energy that determines the temperature of matter. Earth's geothermal energy originates from the original formation of the planet and from radioactive decay of minerals (in currently uncertain but possibly roughly equal proportions). The geothermal gradient, which is the difference in temperature between the core of the planet and its surface, drives a continuous conduction of thermal energy in the form of heat from the core to the surface. The adjective geothermal originates from the Greek roots geo, meaning earth, and thermos, meaning heat.</a:t>
            </a:r>
          </a:p>
          <a:p>
            <a:r>
              <a:rPr lang="en-AU" dirty="0"/>
              <a:t> </a:t>
            </a:r>
          </a:p>
          <a:p>
            <a:r>
              <a:rPr lang="en-AU" dirty="0"/>
              <a:t>The heat that is used for geothermal energy can be from deep within the Earth, all the way down to Earth's core – 4,000 miles (6,400 km) down. At the core, temperatures may reach over 9,000 °F (5,000 °C). Heat conducts from the core to surrounding rock. Extremely high temperature and pressure cause some rock to melt, which is commonly known as magma. Magma </a:t>
            </a:r>
            <a:r>
              <a:rPr lang="en-AU" dirty="0" err="1"/>
              <a:t>convects</a:t>
            </a:r>
            <a:r>
              <a:rPr lang="en-AU" dirty="0"/>
              <a:t> upward since it is lighter than the solid rock. This magma then heats rock and water in the crust, sometimes up to 700 °F (371 °C).</a:t>
            </a:r>
          </a:p>
          <a:p>
            <a:endParaRPr lang="en-AU" dirty="0"/>
          </a:p>
        </p:txBody>
      </p:sp>
    </p:spTree>
    <p:extLst>
      <p:ext uri="{BB962C8B-B14F-4D97-AF65-F5344CB8AC3E}">
        <p14:creationId xmlns:p14="http://schemas.microsoft.com/office/powerpoint/2010/main" val="3173962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77FEF-667F-485C-8EE1-D051F3C48981}"/>
              </a:ext>
            </a:extLst>
          </p:cNvPr>
          <p:cNvSpPr>
            <a:spLocks noGrp="1"/>
          </p:cNvSpPr>
          <p:nvPr>
            <p:ph type="title"/>
          </p:nvPr>
        </p:nvSpPr>
        <p:spPr>
          <a:xfrm>
            <a:off x="838200" y="1"/>
            <a:ext cx="10515600" cy="1046922"/>
          </a:xfrm>
        </p:spPr>
        <p:txBody>
          <a:bodyPr/>
          <a:lstStyle/>
          <a:p>
            <a:r>
              <a:rPr lang="en-AU" dirty="0"/>
              <a:t>Energy Crisis</a:t>
            </a:r>
          </a:p>
        </p:txBody>
      </p:sp>
      <p:sp>
        <p:nvSpPr>
          <p:cNvPr id="3" name="Content Placeholder 2">
            <a:extLst>
              <a:ext uri="{FF2B5EF4-FFF2-40B4-BE49-F238E27FC236}">
                <a16:creationId xmlns:a16="http://schemas.microsoft.com/office/drawing/2014/main" id="{90EE547A-5B30-4897-AEF5-55EBF5ABCECA}"/>
              </a:ext>
            </a:extLst>
          </p:cNvPr>
          <p:cNvSpPr>
            <a:spLocks noGrp="1"/>
          </p:cNvSpPr>
          <p:nvPr>
            <p:ph idx="1"/>
          </p:nvPr>
        </p:nvSpPr>
        <p:spPr>
          <a:xfrm>
            <a:off x="291548" y="1232452"/>
            <a:ext cx="11701669" cy="5625547"/>
          </a:xfrm>
        </p:spPr>
        <p:txBody>
          <a:bodyPr>
            <a:normAutofit fontScale="77500" lnSpcReduction="20000"/>
          </a:bodyPr>
          <a:lstStyle/>
          <a:p>
            <a:r>
              <a:rPr lang="en-AU" dirty="0"/>
              <a:t>1970s energy crisis - caused by the peaking of oil production in major industrial nations (Germany, United States, Canada, etc.) and embargoes from other producers</a:t>
            </a:r>
          </a:p>
          <a:p>
            <a:r>
              <a:rPr lang="en-AU" dirty="0">
                <a:solidFill>
                  <a:srgbClr val="0070C0"/>
                </a:solidFill>
              </a:rPr>
              <a:t>1973 oil crisis </a:t>
            </a:r>
            <a:r>
              <a:rPr lang="en-AU" dirty="0"/>
              <a:t>- caused by an </a:t>
            </a:r>
            <a:r>
              <a:rPr lang="en-AU" b="1" dirty="0">
                <a:solidFill>
                  <a:srgbClr val="0070C0"/>
                </a:solidFill>
              </a:rPr>
              <a:t>OAPEC</a:t>
            </a:r>
            <a:r>
              <a:rPr lang="en-AU" dirty="0"/>
              <a:t> oil export embargo by many of the major Arab oil-producing states, in response to Western support of Israel during the Yom Kippur War (June War </a:t>
            </a:r>
            <a:r>
              <a:rPr lang="ar-IQ" dirty="0"/>
              <a:t>حرب اكتوبر</a:t>
            </a:r>
            <a:r>
              <a:rPr lang="en-AU" dirty="0"/>
              <a:t>)</a:t>
            </a:r>
          </a:p>
          <a:p>
            <a:r>
              <a:rPr lang="en-AU" dirty="0"/>
              <a:t>1979 oil crisis - caused by the Iranian Revolution</a:t>
            </a:r>
            <a:r>
              <a:rPr lang="en-AU" dirty="0">
                <a:solidFill>
                  <a:schemeClr val="bg1"/>
                </a:solidFill>
              </a:rPr>
              <a:t>Gcprrets.gif</a:t>
            </a:r>
          </a:p>
          <a:p>
            <a:r>
              <a:rPr lang="en-AU" dirty="0"/>
              <a:t>1990 oil price shock - caused by the </a:t>
            </a:r>
            <a:r>
              <a:rPr lang="en-AU" b="1" dirty="0">
                <a:solidFill>
                  <a:srgbClr val="0070C0"/>
                </a:solidFill>
              </a:rPr>
              <a:t>Gulf War</a:t>
            </a:r>
          </a:p>
          <a:p>
            <a:r>
              <a:rPr lang="en-AU" dirty="0"/>
              <a:t>The 2000–2001 California electricity crisis - Caused by market manipulation by Enron and failed deregulation; resulted in multiple large-scale power outages</a:t>
            </a:r>
          </a:p>
          <a:p>
            <a:r>
              <a:rPr lang="en-AU" dirty="0"/>
              <a:t>Fuel protests in the United Kingdom in 2000 were caused by a rise in the price of crude oil combined with already relatively high taxation on road fuel in the UK.</a:t>
            </a:r>
          </a:p>
          <a:p>
            <a:r>
              <a:rPr lang="en-AU" dirty="0"/>
              <a:t>North American natural gas crisis 2000-2008</a:t>
            </a:r>
          </a:p>
          <a:p>
            <a:r>
              <a:rPr lang="en-AU" dirty="0"/>
              <a:t>2004 Argentine energy crisis</a:t>
            </a:r>
          </a:p>
          <a:p>
            <a:r>
              <a:rPr lang="en-AU" dirty="0"/>
              <a:t>North Korea has had energy shortages for many years.</a:t>
            </a:r>
          </a:p>
          <a:p>
            <a:r>
              <a:rPr lang="en-AU" dirty="0"/>
              <a:t>Zimbabwe has experienced a shortage of energy supplies for many years due to financial mismanagement.</a:t>
            </a:r>
          </a:p>
          <a:p>
            <a:r>
              <a:rPr lang="en-AU" dirty="0"/>
              <a:t>Political riots occurring during the 2007 Burmese anti-government protests were sparked by rising energy prices.</a:t>
            </a:r>
          </a:p>
          <a:p>
            <a:endParaRPr lang="en-AU" dirty="0"/>
          </a:p>
        </p:txBody>
      </p:sp>
    </p:spTree>
    <p:extLst>
      <p:ext uri="{BB962C8B-B14F-4D97-AF65-F5344CB8AC3E}">
        <p14:creationId xmlns:p14="http://schemas.microsoft.com/office/powerpoint/2010/main" val="2496928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B6017-B1BF-44D9-B40B-D8F48FF298E6}"/>
              </a:ext>
            </a:extLst>
          </p:cNvPr>
          <p:cNvSpPr>
            <a:spLocks noGrp="1"/>
          </p:cNvSpPr>
          <p:nvPr>
            <p:ph type="title"/>
          </p:nvPr>
        </p:nvSpPr>
        <p:spPr>
          <a:xfrm>
            <a:off x="838200" y="1"/>
            <a:ext cx="10515600" cy="755373"/>
          </a:xfrm>
        </p:spPr>
        <p:txBody>
          <a:bodyPr/>
          <a:lstStyle/>
          <a:p>
            <a:r>
              <a:rPr lang="en-AU" b="1" dirty="0">
                <a:solidFill>
                  <a:srgbClr val="0070C0"/>
                </a:solidFill>
              </a:rPr>
              <a:t>Biomass energy </a:t>
            </a:r>
          </a:p>
        </p:txBody>
      </p:sp>
      <p:sp>
        <p:nvSpPr>
          <p:cNvPr id="3" name="Content Placeholder 2">
            <a:extLst>
              <a:ext uri="{FF2B5EF4-FFF2-40B4-BE49-F238E27FC236}">
                <a16:creationId xmlns:a16="http://schemas.microsoft.com/office/drawing/2014/main" id="{795DB0C1-C328-4C82-AC25-EA4D6ECC19C9}"/>
              </a:ext>
            </a:extLst>
          </p:cNvPr>
          <p:cNvSpPr>
            <a:spLocks noGrp="1"/>
          </p:cNvSpPr>
          <p:nvPr>
            <p:ph idx="1"/>
          </p:nvPr>
        </p:nvSpPr>
        <p:spPr>
          <a:xfrm>
            <a:off x="159026" y="755374"/>
            <a:ext cx="11728174" cy="6102626"/>
          </a:xfrm>
        </p:spPr>
        <p:txBody>
          <a:bodyPr>
            <a:normAutofit fontScale="77500" lnSpcReduction="20000"/>
          </a:bodyPr>
          <a:lstStyle/>
          <a:p>
            <a:r>
              <a:rPr lang="en-AU" dirty="0"/>
              <a:t>Sugarcane plantation to produce ethanol in Brazil</a:t>
            </a:r>
          </a:p>
          <a:p>
            <a:r>
              <a:rPr lang="en-AU" dirty="0"/>
              <a:t> </a:t>
            </a:r>
          </a:p>
          <a:p>
            <a:r>
              <a:rPr lang="en-AU" dirty="0"/>
              <a:t>A CHP power station using wood to supply 30,000 households in France</a:t>
            </a:r>
          </a:p>
          <a:p>
            <a:r>
              <a:rPr lang="en-AU" dirty="0"/>
              <a:t>Bioenergy global capacity in 2017 was 109 GW.</a:t>
            </a:r>
          </a:p>
          <a:p>
            <a:r>
              <a:rPr lang="en-AU" dirty="0"/>
              <a:t>Biomass is biological material derived from living, or recently living organisms. It most often refers to plants or plant-derived materials which are specifically called lignocellulosic biomass. As an energy source, biomass can either be used directly via combustion to produce heat, or indirectly after converting it to various forms of biofuel. Conversion of biomass to biofuel can be achieved by different methods which are broadly classified into: thermal, chemical, and biochemical methods. Wood remains the largest biomass energy source today; examples include forest residues – such as dead trees, branches and tree stumps –, yard clippings, wood chips and even municipal solid waste. In the second sense, biomass includes plant or animal matter that can be converted into </a:t>
            </a:r>
            <a:r>
              <a:rPr lang="en-AU" dirty="0" err="1"/>
              <a:t>fibers</a:t>
            </a:r>
            <a:r>
              <a:rPr lang="en-AU" dirty="0"/>
              <a:t> or other industrial chemicals, including biofuels. Industrial biomass can be grown from numerous types of plants, including miscanthus, switchgrass, hemp, corn, poplar, willow, sorghum, sugarcane, bamboo, and a variety of tree species, ranging from eucalyptus to oil palm (palm oil).</a:t>
            </a:r>
          </a:p>
          <a:p>
            <a:r>
              <a:rPr lang="en-AU" dirty="0"/>
              <a:t>Biomass can be converted to other usable forms of energy such as methane gas or transportation fuels such as ethanol and biodiesel. Rotting garbage, and agricultural and human waste, all release methane gas – also called landfill gas or biogas. Crops, such as corn and sugarcane, can be fermented to produce the transportation fuel, ethanol. Biodiesel, another transportation fuel, can be produced from left-over food products such as vegetable oils and animal fats.</a:t>
            </a:r>
          </a:p>
          <a:p>
            <a:endParaRPr lang="en-AU" dirty="0"/>
          </a:p>
        </p:txBody>
      </p:sp>
    </p:spTree>
    <p:extLst>
      <p:ext uri="{BB962C8B-B14F-4D97-AF65-F5344CB8AC3E}">
        <p14:creationId xmlns:p14="http://schemas.microsoft.com/office/powerpoint/2010/main" val="14864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upload.wikimedia.org/wikipedia/commons/thumb/1/14/Metz_biomass_power_station.jpg/225px-Metz_biomass_power_station.jpg">
            <a:extLst>
              <a:ext uri="{FF2B5EF4-FFF2-40B4-BE49-F238E27FC236}">
                <a16:creationId xmlns:a16="http://schemas.microsoft.com/office/drawing/2014/main" id="{DE83D284-BAD2-4713-B50D-11A2338B8F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6062" y="1491283"/>
            <a:ext cx="2326790" cy="2275084"/>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https://upload.wikimedia.org/wikipedia/commons/thumb/d/d5/Faz_S_Sofia_canavial_090607_REFON.JPG/225px-Faz_S_Sofia_canavial_090607_REFON.JPG">
            <a:extLst>
              <a:ext uri="{FF2B5EF4-FFF2-40B4-BE49-F238E27FC236}">
                <a16:creationId xmlns:a16="http://schemas.microsoft.com/office/drawing/2014/main" id="{40AE55D4-F50F-45AF-9C56-1D8706F250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9288" y="1478859"/>
            <a:ext cx="3427138" cy="228475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9B2C32B9-A638-48D4-A07F-779FA170ACFB}"/>
              </a:ext>
            </a:extLst>
          </p:cNvPr>
          <p:cNvSpPr/>
          <p:nvPr/>
        </p:nvSpPr>
        <p:spPr>
          <a:xfrm>
            <a:off x="1285461" y="4233566"/>
            <a:ext cx="8070574" cy="1015663"/>
          </a:xfrm>
          <a:prstGeom prst="rect">
            <a:avLst/>
          </a:prstGeom>
        </p:spPr>
        <p:txBody>
          <a:bodyPr wrap="square">
            <a:spAutoFit/>
          </a:bodyPr>
          <a:lstStyle/>
          <a:p>
            <a:r>
              <a:rPr lang="en-AU" sz="2000" b="1" dirty="0"/>
              <a:t>Sugarcane plantation to produce ethanol in Brazil</a:t>
            </a:r>
          </a:p>
          <a:p>
            <a:endParaRPr lang="en-AU" sz="2000" b="1" dirty="0"/>
          </a:p>
          <a:p>
            <a:r>
              <a:rPr lang="en-AU" sz="2000" b="1" dirty="0"/>
              <a:t>A CHP power station using wood to supply 30,000 households in France</a:t>
            </a:r>
          </a:p>
        </p:txBody>
      </p:sp>
    </p:spTree>
    <p:extLst>
      <p:ext uri="{BB962C8B-B14F-4D97-AF65-F5344CB8AC3E}">
        <p14:creationId xmlns:p14="http://schemas.microsoft.com/office/powerpoint/2010/main" val="13794354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F110C-C404-49A3-95B1-A9CD572950DB}"/>
              </a:ext>
            </a:extLst>
          </p:cNvPr>
          <p:cNvSpPr>
            <a:spLocks noGrp="1"/>
          </p:cNvSpPr>
          <p:nvPr>
            <p:ph type="title"/>
          </p:nvPr>
        </p:nvSpPr>
        <p:spPr>
          <a:xfrm>
            <a:off x="838200" y="165653"/>
            <a:ext cx="10515600" cy="960782"/>
          </a:xfrm>
        </p:spPr>
        <p:txBody>
          <a:bodyPr>
            <a:normAutofit fontScale="90000"/>
          </a:bodyPr>
          <a:lstStyle/>
          <a:p>
            <a:r>
              <a:rPr lang="en-AU" b="1" dirty="0">
                <a:solidFill>
                  <a:srgbClr val="0070C0"/>
                </a:solidFill>
              </a:rPr>
              <a:t>Energy storage</a:t>
            </a:r>
            <a:br>
              <a:rPr lang="en-AU" dirty="0"/>
            </a:br>
            <a:endParaRPr lang="en-AU" dirty="0"/>
          </a:p>
        </p:txBody>
      </p:sp>
      <p:sp>
        <p:nvSpPr>
          <p:cNvPr id="3" name="Content Placeholder 2">
            <a:extLst>
              <a:ext uri="{FF2B5EF4-FFF2-40B4-BE49-F238E27FC236}">
                <a16:creationId xmlns:a16="http://schemas.microsoft.com/office/drawing/2014/main" id="{FC7CE80E-E9F1-4169-80DE-98C627108FA9}"/>
              </a:ext>
            </a:extLst>
          </p:cNvPr>
          <p:cNvSpPr>
            <a:spLocks noGrp="1"/>
          </p:cNvSpPr>
          <p:nvPr>
            <p:ph idx="1"/>
          </p:nvPr>
        </p:nvSpPr>
        <p:spPr>
          <a:xfrm>
            <a:off x="225287" y="1338470"/>
            <a:ext cx="11688417" cy="5353877"/>
          </a:xfrm>
        </p:spPr>
        <p:txBody>
          <a:bodyPr/>
          <a:lstStyle/>
          <a:p>
            <a:r>
              <a:rPr lang="en-AU" dirty="0"/>
              <a:t>Energy storage is a collection of methods used to store electrical energy on an electrical power grid, or off it. Electrical energy is stored during times when production (especially from intermittent power plants such as renewable electricity sources such as wind power, tidal power, solar power) exceeds consumption, and returned to the grid when production falls below consumption. Pumped-storage hydroelectricity is used for more than 90% of all grid power storage. Costs of lithium ion batteries are dropping rapidly, and are increasingly being deployed as fast acting sources of grid power (i.e. operating reserve) and for domestic storage.</a:t>
            </a:r>
          </a:p>
          <a:p>
            <a:endParaRPr lang="en-AU" dirty="0"/>
          </a:p>
        </p:txBody>
      </p:sp>
    </p:spTree>
    <p:extLst>
      <p:ext uri="{BB962C8B-B14F-4D97-AF65-F5344CB8AC3E}">
        <p14:creationId xmlns:p14="http://schemas.microsoft.com/office/powerpoint/2010/main" val="40860898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Worldwid PV capacity in watts per capita by country in 2013.">
            <a:extLst>
              <a:ext uri="{FF2B5EF4-FFF2-40B4-BE49-F238E27FC236}">
                <a16:creationId xmlns:a16="http://schemas.microsoft.com/office/drawing/2014/main" id="{00C0AA9F-5DF0-44EE-AAEE-649A1B645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2802"/>
            <a:ext cx="12192000" cy="52197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8FA505F1-D416-422E-8D76-C56E3E10DEB7}"/>
              </a:ext>
            </a:extLst>
          </p:cNvPr>
          <p:cNvSpPr/>
          <p:nvPr/>
        </p:nvSpPr>
        <p:spPr>
          <a:xfrm>
            <a:off x="245165" y="5711868"/>
            <a:ext cx="11840818" cy="923330"/>
          </a:xfrm>
          <a:prstGeom prst="rect">
            <a:avLst/>
          </a:prstGeom>
        </p:spPr>
        <p:txBody>
          <a:bodyPr wrap="square">
            <a:spAutoFit/>
          </a:bodyPr>
          <a:lstStyle/>
          <a:p>
            <a:r>
              <a:rPr lang="en-AU" b="0" i="0" u="none" strike="noStrike" dirty="0">
                <a:solidFill>
                  <a:srgbClr val="0B0080"/>
                </a:solidFill>
                <a:effectLst/>
                <a:latin typeface="Arial" panose="020B0604020202020204" pitchFamily="34" charset="0"/>
                <a:hlinkClick r:id="rId3" tooltip="w:Growth of photovoltaics"/>
              </a:rPr>
              <a:t>Worldwide installed photovoltaic capacity</a:t>
            </a:r>
            <a:r>
              <a:rPr lang="en-AU" b="0" i="0" dirty="0">
                <a:solidFill>
                  <a:srgbClr val="222222"/>
                </a:solidFill>
                <a:effectLst/>
                <a:latin typeface="Arial" panose="020B0604020202020204" pitchFamily="34" charset="0"/>
              </a:rPr>
              <a:t> in "</a:t>
            </a:r>
            <a:r>
              <a:rPr lang="en-AU" b="0" i="1" dirty="0">
                <a:solidFill>
                  <a:srgbClr val="222222"/>
                </a:solidFill>
                <a:effectLst/>
                <a:latin typeface="Arial" panose="020B0604020202020204" pitchFamily="34" charset="0"/>
              </a:rPr>
              <a:t>watts per capita</a:t>
            </a:r>
            <a:r>
              <a:rPr lang="en-AU" b="0" i="0" dirty="0">
                <a:solidFill>
                  <a:srgbClr val="222222"/>
                </a:solidFill>
                <a:effectLst/>
                <a:latin typeface="Arial" panose="020B0604020202020204" pitchFamily="34" charset="0"/>
              </a:rPr>
              <a:t>" by country. Estimated 2016:</a:t>
            </a:r>
            <a:r>
              <a:rPr lang="en-AU" b="0" i="0" dirty="0">
                <a:solidFill>
                  <a:srgbClr val="C5C5C5"/>
                </a:solidFill>
                <a:effectLst/>
                <a:latin typeface="Arial" panose="020B0604020202020204" pitchFamily="34" charset="0"/>
              </a:rPr>
              <a:t>    </a:t>
            </a:r>
            <a:r>
              <a:rPr lang="en-AU" b="1" i="0" dirty="0">
                <a:solidFill>
                  <a:schemeClr val="bg1">
                    <a:lumMod val="50000"/>
                  </a:schemeClr>
                </a:solidFill>
                <a:effectLst/>
                <a:latin typeface="Arial" panose="020B0604020202020204" pitchFamily="34" charset="0"/>
              </a:rPr>
              <a:t>Grey </a:t>
            </a:r>
            <a:r>
              <a:rPr lang="en-AU" b="0" i="0" dirty="0">
                <a:solidFill>
                  <a:srgbClr val="222222"/>
                </a:solidFill>
                <a:effectLst/>
                <a:latin typeface="Arial" panose="020B0604020202020204" pitchFamily="34" charset="0"/>
              </a:rPr>
              <a:t>  none or unknown </a:t>
            </a:r>
            <a:r>
              <a:rPr lang="en-AU" b="0" i="0" dirty="0">
                <a:solidFill>
                  <a:srgbClr val="B7E952"/>
                </a:solidFill>
                <a:effectLst/>
                <a:latin typeface="Arial" panose="020B0604020202020204" pitchFamily="34" charset="0"/>
              </a:rPr>
              <a:t>   </a:t>
            </a:r>
            <a:r>
              <a:rPr lang="en-AU" b="1" i="0" dirty="0">
                <a:solidFill>
                  <a:srgbClr val="B7E952"/>
                </a:solidFill>
                <a:effectLst/>
                <a:latin typeface="Arial" panose="020B0604020202020204" pitchFamily="34" charset="0"/>
              </a:rPr>
              <a:t>green</a:t>
            </a:r>
            <a:r>
              <a:rPr lang="en-AU" b="0" i="0" dirty="0">
                <a:solidFill>
                  <a:srgbClr val="B7E952"/>
                </a:solidFill>
                <a:effectLst/>
                <a:latin typeface="Arial" panose="020B0604020202020204" pitchFamily="34" charset="0"/>
              </a:rPr>
              <a:t>  </a:t>
            </a:r>
            <a:r>
              <a:rPr lang="en-AU" b="0" i="0" dirty="0">
                <a:solidFill>
                  <a:srgbClr val="222222"/>
                </a:solidFill>
                <a:effectLst/>
                <a:latin typeface="Arial" panose="020B0604020202020204" pitchFamily="34" charset="0"/>
              </a:rPr>
              <a:t> &lt;10 watts per inhabitant </a:t>
            </a:r>
            <a:r>
              <a:rPr lang="en-AU" b="0" i="0" dirty="0">
                <a:solidFill>
                  <a:srgbClr val="F9EF58"/>
                </a:solidFill>
                <a:effectLst/>
                <a:latin typeface="Arial" panose="020B0604020202020204" pitchFamily="34" charset="0"/>
              </a:rPr>
              <a:t>    </a:t>
            </a:r>
            <a:r>
              <a:rPr lang="en-AU" b="1" i="0" dirty="0">
                <a:solidFill>
                  <a:srgbClr val="F9EF58"/>
                </a:solidFill>
                <a:effectLst/>
                <a:latin typeface="Arial" panose="020B0604020202020204" pitchFamily="34" charset="0"/>
              </a:rPr>
              <a:t>yellow </a:t>
            </a:r>
            <a:r>
              <a:rPr lang="en-AU" b="0" i="0" dirty="0">
                <a:solidFill>
                  <a:srgbClr val="222222"/>
                </a:solidFill>
                <a:effectLst/>
                <a:latin typeface="Arial" panose="020B0604020202020204" pitchFamily="34" charset="0"/>
              </a:rPr>
              <a:t>  10–100 watts per inhabitant </a:t>
            </a:r>
            <a:r>
              <a:rPr lang="en-AU" b="0" i="0" dirty="0">
                <a:solidFill>
                  <a:srgbClr val="FAC934"/>
                </a:solidFill>
                <a:effectLst/>
                <a:latin typeface="Arial" panose="020B0604020202020204" pitchFamily="34" charset="0"/>
              </a:rPr>
              <a:t>  </a:t>
            </a:r>
            <a:r>
              <a:rPr lang="en-AU" b="0" i="0" dirty="0" err="1">
                <a:solidFill>
                  <a:srgbClr val="FAC934"/>
                </a:solidFill>
                <a:effectLst/>
                <a:latin typeface="Arial" panose="020B0604020202020204" pitchFamily="34" charset="0"/>
              </a:rPr>
              <a:t>yl</a:t>
            </a:r>
            <a:r>
              <a:rPr lang="en-AU" b="0" i="0" dirty="0">
                <a:solidFill>
                  <a:srgbClr val="FAC934"/>
                </a:solidFill>
                <a:effectLst/>
                <a:latin typeface="Arial" panose="020B0604020202020204" pitchFamily="34" charset="0"/>
              </a:rPr>
              <a:t>-or   </a:t>
            </a:r>
            <a:r>
              <a:rPr lang="en-AU" b="0" i="0" dirty="0">
                <a:solidFill>
                  <a:srgbClr val="222222"/>
                </a:solidFill>
                <a:effectLst/>
                <a:latin typeface="Arial" panose="020B0604020202020204" pitchFamily="34" charset="0"/>
              </a:rPr>
              <a:t> 100–200 watts per inhabitant </a:t>
            </a:r>
            <a:r>
              <a:rPr lang="en-AU" b="0" i="0" dirty="0">
                <a:solidFill>
                  <a:srgbClr val="F6871B"/>
                </a:solidFill>
                <a:effectLst/>
                <a:latin typeface="Arial" panose="020B0604020202020204" pitchFamily="34" charset="0"/>
              </a:rPr>
              <a:t>  Orange   </a:t>
            </a:r>
            <a:r>
              <a:rPr lang="en-AU" b="0" i="0" dirty="0">
                <a:solidFill>
                  <a:srgbClr val="222222"/>
                </a:solidFill>
                <a:effectLst/>
                <a:latin typeface="Arial" panose="020B0604020202020204" pitchFamily="34" charset="0"/>
              </a:rPr>
              <a:t> 200–400 watts per inhabitant </a:t>
            </a:r>
            <a:r>
              <a:rPr lang="en-AU" b="0" i="0" dirty="0">
                <a:solidFill>
                  <a:srgbClr val="DC5207"/>
                </a:solidFill>
                <a:effectLst/>
                <a:latin typeface="Arial" panose="020B0604020202020204" pitchFamily="34" charset="0"/>
              </a:rPr>
              <a:t>  </a:t>
            </a:r>
            <a:r>
              <a:rPr lang="en-AU" b="1" i="0" dirty="0">
                <a:solidFill>
                  <a:srgbClr val="DC5207"/>
                </a:solidFill>
                <a:effectLst/>
                <a:latin typeface="Arial" panose="020B0604020202020204" pitchFamily="34" charset="0"/>
              </a:rPr>
              <a:t>red</a:t>
            </a:r>
            <a:r>
              <a:rPr lang="en-AU" b="0" i="0" dirty="0">
                <a:solidFill>
                  <a:srgbClr val="DC5207"/>
                </a:solidFill>
                <a:effectLst/>
                <a:latin typeface="Arial" panose="020B0604020202020204" pitchFamily="34" charset="0"/>
              </a:rPr>
              <a:t>   </a:t>
            </a:r>
            <a:r>
              <a:rPr lang="en-AU" b="0" i="0" dirty="0">
                <a:solidFill>
                  <a:srgbClr val="222222"/>
                </a:solidFill>
                <a:effectLst/>
                <a:latin typeface="Arial" panose="020B0604020202020204" pitchFamily="34" charset="0"/>
              </a:rPr>
              <a:t> &gt;400 watts per inhabitant</a:t>
            </a:r>
            <a:endParaRPr lang="en-AU" dirty="0"/>
          </a:p>
        </p:txBody>
      </p:sp>
    </p:spTree>
    <p:extLst>
      <p:ext uri="{BB962C8B-B14F-4D97-AF65-F5344CB8AC3E}">
        <p14:creationId xmlns:p14="http://schemas.microsoft.com/office/powerpoint/2010/main" val="10919717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EA392ED-D55D-4EE5-A86C-35F1A9D75F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940" y="656244"/>
            <a:ext cx="12009060" cy="5890330"/>
          </a:xfrm>
          <a:prstGeom prst="rect">
            <a:avLst/>
          </a:prstGeom>
        </p:spPr>
      </p:pic>
    </p:spTree>
    <p:extLst>
      <p:ext uri="{BB962C8B-B14F-4D97-AF65-F5344CB8AC3E}">
        <p14:creationId xmlns:p14="http://schemas.microsoft.com/office/powerpoint/2010/main" val="954661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BD25E-8DBD-4BCB-AE7F-BF9FC46426E5}"/>
              </a:ext>
            </a:extLst>
          </p:cNvPr>
          <p:cNvSpPr>
            <a:spLocks noGrp="1"/>
          </p:cNvSpPr>
          <p:nvPr>
            <p:ph type="title"/>
          </p:nvPr>
        </p:nvSpPr>
        <p:spPr>
          <a:xfrm>
            <a:off x="838200" y="100082"/>
            <a:ext cx="10515600" cy="920336"/>
          </a:xfrm>
        </p:spPr>
        <p:txBody>
          <a:bodyPr/>
          <a:lstStyle/>
          <a:p>
            <a:r>
              <a:rPr lang="en-AU" dirty="0"/>
              <a:t>Energy crisis – Cont.</a:t>
            </a:r>
          </a:p>
        </p:txBody>
      </p:sp>
      <p:sp>
        <p:nvSpPr>
          <p:cNvPr id="3" name="Content Placeholder 2">
            <a:extLst>
              <a:ext uri="{FF2B5EF4-FFF2-40B4-BE49-F238E27FC236}">
                <a16:creationId xmlns:a16="http://schemas.microsoft.com/office/drawing/2014/main" id="{7E4D0163-C989-4BA0-B779-26D135A6568D}"/>
              </a:ext>
            </a:extLst>
          </p:cNvPr>
          <p:cNvSpPr>
            <a:spLocks noGrp="1"/>
          </p:cNvSpPr>
          <p:nvPr>
            <p:ph idx="1"/>
          </p:nvPr>
        </p:nvSpPr>
        <p:spPr>
          <a:xfrm>
            <a:off x="106017" y="1311966"/>
            <a:ext cx="11953461" cy="5340625"/>
          </a:xfrm>
        </p:spPr>
        <p:txBody>
          <a:bodyPr>
            <a:normAutofit fontScale="62500" lnSpcReduction="20000"/>
          </a:bodyPr>
          <a:lstStyle/>
          <a:p>
            <a:r>
              <a:rPr lang="en-AU" dirty="0"/>
              <a:t>2000s energy crisis - Since 2003, a rise in prices caused by continued global increases in petroleum demand coupled with production stagnation, the falling value of the U.S. dollar, and a myriad of other secondary causes.</a:t>
            </a:r>
          </a:p>
          <a:p>
            <a:r>
              <a:rPr lang="en-AU" dirty="0"/>
              <a:t>2008 Central Asia energy crisis, caused by abnormally cold temperatures and low water levels in an area dependent on hydroelectric power. At the same time the South African President was appeasing fears of a prolonged electricity crisis in South Africa. "Mbeki in pledge on energy crisis". Financial Times. Retrieved 2008-02-10.</a:t>
            </a:r>
          </a:p>
          <a:p>
            <a:r>
              <a:rPr lang="en-AU" dirty="0"/>
              <a:t>In February 2008 the President of Pakistan announced plans to tackle energy shortages that were reaching crisis stage, despite having significant hydrocarbon reserves,. In April 2010, the Pakistani government announced the Pakistan national energy policy, which extended the official weekend and banned neon lights in response to a growing electricity shortage.[5]</a:t>
            </a:r>
          </a:p>
          <a:p>
            <a:r>
              <a:rPr lang="en-AU" dirty="0"/>
              <a:t>South African electrical crisis. The South African crisis led to large price rises for platinum in February 2008 and reduced gold production.</a:t>
            </a:r>
          </a:p>
          <a:p>
            <a:r>
              <a:rPr lang="en-AU" dirty="0"/>
              <a:t>China experienced severe energy shortages towards the end of 2005 and again in early 2008. During the latter crisis they suffered severe damage to power networks along with diesel and coal shortages. Supplies of electricity in Guangdong province, the manufacturing hub of China, are predicted to fall short by an estimated 10 GW. In 2011 China was forecast to have a second quarter electrical power deficit of 44.85 - 49.85 GW.</a:t>
            </a:r>
          </a:p>
          <a:p>
            <a:r>
              <a:rPr lang="en-AU" dirty="0"/>
              <a:t>Nepal experienced severe energy crisis in 2015 when India created an economic blockade to Nepal. Nepal faced the shortages of various kinds of petroleum products and food materials which affected severely on Nepal's economy.</a:t>
            </a:r>
          </a:p>
          <a:p>
            <a:r>
              <a:rPr lang="en-AU" dirty="0"/>
              <a:t>The Gaza electricity crisis is a result of the tensions between Hamas, who rules the Gaza Strip, and the Palestinian Authority/Fatah, who rules the West Bank over custom tax revenue, funding of the Gaza Strip, and political authority. Residents receive electricity for a few hours a day on a rolling blackout schedule.</a:t>
            </a:r>
          </a:p>
        </p:txBody>
      </p:sp>
    </p:spTree>
    <p:extLst>
      <p:ext uri="{BB962C8B-B14F-4D97-AF65-F5344CB8AC3E}">
        <p14:creationId xmlns:p14="http://schemas.microsoft.com/office/powerpoint/2010/main" val="1727982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40D907-B68F-4E94-9270-1E57420F26C1}"/>
              </a:ext>
            </a:extLst>
          </p:cNvPr>
          <p:cNvSpPr>
            <a:spLocks noGrp="1"/>
          </p:cNvSpPr>
          <p:nvPr>
            <p:ph idx="1"/>
          </p:nvPr>
        </p:nvSpPr>
        <p:spPr>
          <a:xfrm>
            <a:off x="212035" y="569843"/>
            <a:ext cx="11767930" cy="6109253"/>
          </a:xfrm>
        </p:spPr>
        <p:txBody>
          <a:bodyPr>
            <a:normAutofit/>
          </a:bodyPr>
          <a:lstStyle/>
          <a:p>
            <a:r>
              <a:rPr lang="en-AU" b="1" dirty="0"/>
              <a:t>Renewable energy</a:t>
            </a:r>
            <a:r>
              <a:rPr lang="en-AU" dirty="0"/>
              <a:t> is energy that is collected from </a:t>
            </a:r>
            <a:r>
              <a:rPr lang="en-AU" dirty="0">
                <a:hlinkClick r:id="rId2" tooltip="Renewable resource"/>
              </a:rPr>
              <a:t>renewable resources</a:t>
            </a:r>
            <a:r>
              <a:rPr lang="en-AU" dirty="0"/>
              <a:t>, which are naturally replenished on a </a:t>
            </a:r>
            <a:r>
              <a:rPr lang="en-AU" dirty="0">
                <a:hlinkClick r:id="rId3" tooltip="Orders of magnitude (time)"/>
              </a:rPr>
              <a:t>human timescale</a:t>
            </a:r>
            <a:r>
              <a:rPr lang="en-AU" dirty="0"/>
              <a:t>, such as </a:t>
            </a:r>
            <a:r>
              <a:rPr lang="en-AU" dirty="0">
                <a:hlinkClick r:id="rId4" tooltip="Sunlight"/>
              </a:rPr>
              <a:t>sunlight</a:t>
            </a:r>
            <a:r>
              <a:rPr lang="en-AU" dirty="0"/>
              <a:t>, </a:t>
            </a:r>
            <a:r>
              <a:rPr lang="en-AU" dirty="0">
                <a:hlinkClick r:id="rId5" tooltip="Wind power"/>
              </a:rPr>
              <a:t>wind</a:t>
            </a:r>
            <a:r>
              <a:rPr lang="en-AU" dirty="0"/>
              <a:t>, </a:t>
            </a:r>
            <a:r>
              <a:rPr lang="en-AU" dirty="0">
                <a:hlinkClick r:id="rId6" tooltip="Rain"/>
              </a:rPr>
              <a:t>rain</a:t>
            </a:r>
            <a:r>
              <a:rPr lang="en-AU" dirty="0"/>
              <a:t>, </a:t>
            </a:r>
            <a:r>
              <a:rPr lang="en-AU" dirty="0">
                <a:hlinkClick r:id="rId7" tooltip="Tidal power"/>
              </a:rPr>
              <a:t>tides</a:t>
            </a:r>
            <a:r>
              <a:rPr lang="en-AU" dirty="0"/>
              <a:t>, </a:t>
            </a:r>
            <a:r>
              <a:rPr lang="en-AU" dirty="0">
                <a:hlinkClick r:id="rId8" tooltip="Wave power"/>
              </a:rPr>
              <a:t>waves</a:t>
            </a:r>
            <a:r>
              <a:rPr lang="en-AU" dirty="0"/>
              <a:t>, and </a:t>
            </a:r>
            <a:r>
              <a:rPr lang="en-AU" dirty="0">
                <a:hlinkClick r:id="rId9" tooltip="Geothermal energy"/>
              </a:rPr>
              <a:t>geothermal heat</a:t>
            </a:r>
            <a:r>
              <a:rPr lang="en-AU" dirty="0"/>
              <a:t>. </a:t>
            </a:r>
          </a:p>
          <a:p>
            <a:r>
              <a:rPr lang="en-AU" dirty="0"/>
              <a:t>Renewable energy often provides energy in four important </a:t>
            </a:r>
          </a:p>
          <a:p>
            <a:pPr marL="0" indent="0">
              <a:buNone/>
            </a:pPr>
            <a:r>
              <a:rPr lang="en-AU" dirty="0"/>
              <a:t>areas:</a:t>
            </a:r>
          </a:p>
          <a:p>
            <a:pPr marL="0" indent="0">
              <a:buNone/>
            </a:pPr>
            <a:r>
              <a:rPr lang="en-AU" dirty="0"/>
              <a:t> </a:t>
            </a:r>
            <a:r>
              <a:rPr lang="en-AU" dirty="0">
                <a:hlinkClick r:id="rId10" tooltip="Electricity generation"/>
              </a:rPr>
              <a:t>electricity generation</a:t>
            </a:r>
            <a:r>
              <a:rPr lang="en-AU" dirty="0"/>
              <a:t>, </a:t>
            </a:r>
            <a:r>
              <a:rPr lang="en-AU" dirty="0">
                <a:hlinkClick r:id="rId11" tooltip="Space heating"/>
              </a:rPr>
              <a:t>air</a:t>
            </a:r>
            <a:r>
              <a:rPr lang="en-AU" dirty="0"/>
              <a:t> and </a:t>
            </a:r>
            <a:r>
              <a:rPr lang="en-AU" dirty="0">
                <a:hlinkClick r:id="rId12" tooltip="Water heating"/>
              </a:rPr>
              <a:t>water heating</a:t>
            </a:r>
            <a:r>
              <a:rPr lang="en-AU" dirty="0"/>
              <a:t>/</a:t>
            </a:r>
            <a:r>
              <a:rPr lang="en-AU" dirty="0">
                <a:hlinkClick r:id="rId13" tooltip="Air conditioning"/>
              </a:rPr>
              <a:t>cooling</a:t>
            </a:r>
            <a:r>
              <a:rPr lang="en-AU" dirty="0"/>
              <a:t>, </a:t>
            </a:r>
          </a:p>
          <a:p>
            <a:pPr marL="0" indent="0">
              <a:buNone/>
            </a:pPr>
            <a:r>
              <a:rPr lang="en-AU" dirty="0">
                <a:hlinkClick r:id="rId14" tooltip="Transportation"/>
              </a:rPr>
              <a:t>transportation</a:t>
            </a:r>
            <a:r>
              <a:rPr lang="en-AU" dirty="0"/>
              <a:t>, and </a:t>
            </a:r>
            <a:r>
              <a:rPr lang="en-AU" dirty="0">
                <a:hlinkClick r:id="rId15" tooltip="Stand-alone power system"/>
              </a:rPr>
              <a:t>rural (off-grid)</a:t>
            </a:r>
            <a:r>
              <a:rPr lang="en-AU" dirty="0"/>
              <a:t> energy services.</a:t>
            </a:r>
          </a:p>
          <a:p>
            <a:endParaRPr lang="en-AU" dirty="0"/>
          </a:p>
        </p:txBody>
      </p:sp>
      <p:pic>
        <p:nvPicPr>
          <p:cNvPr id="5" name="Picture 4">
            <a:extLst>
              <a:ext uri="{FF2B5EF4-FFF2-40B4-BE49-F238E27FC236}">
                <a16:creationId xmlns:a16="http://schemas.microsoft.com/office/drawing/2014/main" id="{CFA84C28-F8E2-4B26-A793-45D8D5EB542D}"/>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9144000" y="1183372"/>
            <a:ext cx="2835965" cy="5540025"/>
          </a:xfrm>
          <a:prstGeom prst="rect">
            <a:avLst/>
          </a:prstGeom>
        </p:spPr>
      </p:pic>
    </p:spTree>
    <p:extLst>
      <p:ext uri="{BB962C8B-B14F-4D97-AF65-F5344CB8AC3E}">
        <p14:creationId xmlns:p14="http://schemas.microsoft.com/office/powerpoint/2010/main" val="2214359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4138A-3A29-4354-886D-B9F3841958D9}"/>
              </a:ext>
            </a:extLst>
          </p:cNvPr>
          <p:cNvSpPr>
            <a:spLocks noGrp="1"/>
          </p:cNvSpPr>
          <p:nvPr>
            <p:ph idx="1"/>
          </p:nvPr>
        </p:nvSpPr>
        <p:spPr>
          <a:xfrm>
            <a:off x="490330" y="675861"/>
            <a:ext cx="11277600" cy="5817014"/>
          </a:xfrm>
        </p:spPr>
        <p:txBody>
          <a:bodyPr>
            <a:normAutofit fontScale="85000" lnSpcReduction="20000"/>
          </a:bodyPr>
          <a:lstStyle/>
          <a:p>
            <a:r>
              <a:rPr lang="en-AU" dirty="0"/>
              <a:t>Based on </a:t>
            </a:r>
            <a:r>
              <a:rPr lang="en-AU" dirty="0">
                <a:hlinkClick r:id="rId2" tooltip="REN21"/>
              </a:rPr>
              <a:t>REN21</a:t>
            </a:r>
            <a:r>
              <a:rPr lang="en-AU" dirty="0"/>
              <a:t>'s 2017 report, renewables contributed 19.3% to humans' </a:t>
            </a:r>
            <a:r>
              <a:rPr lang="en-AU" dirty="0">
                <a:hlinkClick r:id="rId3" tooltip="World energy consumption"/>
              </a:rPr>
              <a:t>global energy consumption</a:t>
            </a:r>
            <a:r>
              <a:rPr lang="en-AU" dirty="0"/>
              <a:t> and 24.5% to their generation of electricity in 2015 and 2016, respectively. This energy consumption is divided as 8.9% coming from </a:t>
            </a:r>
            <a:r>
              <a:rPr lang="en-AU" dirty="0">
                <a:hlinkClick r:id="rId4" tooltip="Biofuel"/>
              </a:rPr>
              <a:t>traditional biomass</a:t>
            </a:r>
            <a:r>
              <a:rPr lang="en-AU" dirty="0"/>
              <a:t>, 4.2% as heat energy (modern biomass, geothermal and solar heat), 3.9% hydro electricity and 2.2% is electricity from wind, solar, geothermal, and </a:t>
            </a:r>
            <a:r>
              <a:rPr lang="en-AU" dirty="0">
                <a:hlinkClick r:id="rId5" tooltip="Biofuel"/>
              </a:rPr>
              <a:t>biomass</a:t>
            </a:r>
            <a:r>
              <a:rPr lang="en-AU" dirty="0"/>
              <a:t>. Worldwide investments in renewable technologies amounted to more than US$286 billion in 2015, with countries such as </a:t>
            </a:r>
            <a:r>
              <a:rPr lang="en-AU" dirty="0">
                <a:hlinkClick r:id="rId6" tooltip="Renewable energy in China"/>
              </a:rPr>
              <a:t>China</a:t>
            </a:r>
            <a:r>
              <a:rPr lang="en-AU" dirty="0"/>
              <a:t> and the </a:t>
            </a:r>
            <a:r>
              <a:rPr lang="en-AU" dirty="0">
                <a:hlinkClick r:id="rId7" tooltip="Renewable energy in the United States"/>
              </a:rPr>
              <a:t>United States</a:t>
            </a:r>
            <a:r>
              <a:rPr lang="en-AU" dirty="0"/>
              <a:t> heavily investing in wind, hydro, solar and biofuels. Globally, there are an estimated 7.7 million jobs associated with the renewable energy industries, with </a:t>
            </a:r>
            <a:r>
              <a:rPr lang="en-AU" dirty="0">
                <a:hlinkClick r:id="rId8" tooltip="Solar photovoltaics"/>
              </a:rPr>
              <a:t>solar photovoltaics</a:t>
            </a:r>
            <a:r>
              <a:rPr lang="en-AU" dirty="0"/>
              <a:t> being the largest renewable employer. As of 2015 worldwide, more than half of all new electricity capacity installed was renewable.</a:t>
            </a:r>
            <a:r>
              <a:rPr lang="en-AU" baseline="30000" dirty="0"/>
              <a:t> </a:t>
            </a:r>
          </a:p>
          <a:p>
            <a:r>
              <a:rPr lang="en-AU" dirty="0"/>
              <a:t>Renewable energy resources exist over wide geographical areas, in contrast to </a:t>
            </a:r>
            <a:r>
              <a:rPr lang="en-AU" dirty="0">
                <a:hlinkClick r:id="rId9" tooltip="Non-renewable energy"/>
              </a:rPr>
              <a:t>other energy sources</a:t>
            </a:r>
            <a:r>
              <a:rPr lang="en-AU" dirty="0"/>
              <a:t>, which are concentrated in a limited number of countries. Rapid deployment</a:t>
            </a:r>
            <a:r>
              <a:rPr lang="en-AU" baseline="30000" dirty="0">
                <a:hlinkClick r:id="rId10"/>
              </a:rPr>
              <a:t>[8]</a:t>
            </a:r>
            <a:r>
              <a:rPr lang="en-AU" dirty="0"/>
              <a:t> of renewable energy and </a:t>
            </a:r>
            <a:r>
              <a:rPr lang="en-AU" dirty="0">
                <a:hlinkClick r:id="rId11" tooltip="Efficient energy use"/>
              </a:rPr>
              <a:t>energy efficiency</a:t>
            </a:r>
            <a:r>
              <a:rPr lang="en-AU" dirty="0"/>
              <a:t> is resulting in significant </a:t>
            </a:r>
            <a:r>
              <a:rPr lang="en-AU" dirty="0">
                <a:hlinkClick r:id="rId12" tooltip="Energy security and renewable technology"/>
              </a:rPr>
              <a:t>energy security</a:t>
            </a:r>
            <a:r>
              <a:rPr lang="en-AU" dirty="0"/>
              <a:t>, </a:t>
            </a:r>
            <a:r>
              <a:rPr lang="en-AU" dirty="0">
                <a:hlinkClick r:id="rId13" tooltip="Climate change mitigation"/>
              </a:rPr>
              <a:t>climate change mitigation</a:t>
            </a:r>
            <a:r>
              <a:rPr lang="en-AU" dirty="0"/>
              <a:t>, and economic benefits. The results of a recent review of the literature concluded that as </a:t>
            </a:r>
            <a:r>
              <a:rPr lang="en-AU" dirty="0">
                <a:hlinkClick r:id="rId14" tooltip="Greenhouse gas"/>
              </a:rPr>
              <a:t>greenhouse gas</a:t>
            </a:r>
            <a:r>
              <a:rPr lang="en-AU" dirty="0"/>
              <a:t> (GHG) emitters begin to be held liable for damages resulting from GHG emissions resulting in climate change, a high value for liability mitigation would provide powerful incentives for deployment of renewable energy technologies. In international </a:t>
            </a:r>
            <a:r>
              <a:rPr lang="en-AU" dirty="0">
                <a:hlinkClick r:id="rId15" tooltip="Public opinion surveys"/>
              </a:rPr>
              <a:t>public opinion surveys</a:t>
            </a:r>
            <a:r>
              <a:rPr lang="en-AU" dirty="0"/>
              <a:t> there is strong support for promoting renewable sources such as solar power and wind power.</a:t>
            </a:r>
          </a:p>
          <a:p>
            <a:endParaRPr lang="en-AU" dirty="0"/>
          </a:p>
          <a:p>
            <a:endParaRPr lang="en-AU" dirty="0"/>
          </a:p>
        </p:txBody>
      </p:sp>
    </p:spTree>
    <p:extLst>
      <p:ext uri="{BB962C8B-B14F-4D97-AF65-F5344CB8AC3E}">
        <p14:creationId xmlns:p14="http://schemas.microsoft.com/office/powerpoint/2010/main" val="2157484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60E0-A0CB-47EF-B8CC-25F476F8E60C}"/>
              </a:ext>
            </a:extLst>
          </p:cNvPr>
          <p:cNvSpPr>
            <a:spLocks noGrp="1"/>
          </p:cNvSpPr>
          <p:nvPr>
            <p:ph type="title"/>
          </p:nvPr>
        </p:nvSpPr>
        <p:spPr>
          <a:xfrm>
            <a:off x="791816" y="125898"/>
            <a:ext cx="10515600" cy="828260"/>
          </a:xfrm>
        </p:spPr>
        <p:txBody>
          <a:bodyPr/>
          <a:lstStyle/>
          <a:p>
            <a:endParaRPr lang="en-AU" dirty="0"/>
          </a:p>
        </p:txBody>
      </p:sp>
      <p:sp>
        <p:nvSpPr>
          <p:cNvPr id="3" name="Content Placeholder 2">
            <a:extLst>
              <a:ext uri="{FF2B5EF4-FFF2-40B4-BE49-F238E27FC236}">
                <a16:creationId xmlns:a16="http://schemas.microsoft.com/office/drawing/2014/main" id="{CEEE8F1C-4CBF-426C-82ED-8E36BED259AF}"/>
              </a:ext>
            </a:extLst>
          </p:cNvPr>
          <p:cNvSpPr>
            <a:spLocks noGrp="1"/>
          </p:cNvSpPr>
          <p:nvPr>
            <p:ph idx="1"/>
          </p:nvPr>
        </p:nvSpPr>
        <p:spPr>
          <a:xfrm>
            <a:off x="172277" y="1166192"/>
            <a:ext cx="11754679" cy="5565912"/>
          </a:xfrm>
        </p:spPr>
        <p:txBody>
          <a:bodyPr>
            <a:normAutofit/>
          </a:bodyPr>
          <a:lstStyle/>
          <a:p>
            <a:r>
              <a:rPr lang="en-AU" dirty="0"/>
              <a:t>At the national level, at least 30 nations around the world already have renewable energy contributing more than 20 percent of energy supply. National renewable energy markets are projected to continue to grow strongly in the coming decade and beyond. Some places and at least two countries, Iceland and Norway generate all their electricity using renewable energy already, and many other countries have the set a goal to reach </a:t>
            </a:r>
            <a:r>
              <a:rPr lang="en-AU" dirty="0">
                <a:hlinkClick r:id="rId2" tooltip="100% renewable energy"/>
              </a:rPr>
              <a:t>100% renewable energy</a:t>
            </a:r>
            <a:r>
              <a:rPr lang="en-AU" dirty="0"/>
              <a:t> in the future. For example, in </a:t>
            </a:r>
            <a:r>
              <a:rPr lang="en-AU" dirty="0">
                <a:hlinkClick r:id="rId3" tooltip="Denmark"/>
              </a:rPr>
              <a:t>Denmark</a:t>
            </a:r>
            <a:r>
              <a:rPr lang="en-AU" dirty="0"/>
              <a:t> the government decided to </a:t>
            </a:r>
            <a:r>
              <a:rPr lang="en-AU" dirty="0">
                <a:hlinkClick r:id="rId4" tooltip="Energy transition"/>
              </a:rPr>
              <a:t>switch the total energy supply</a:t>
            </a:r>
            <a:r>
              <a:rPr lang="en-AU" dirty="0"/>
              <a:t> (electricity, mobility and heating/cooling) to 100% renewable energy by 2050. At least 47 nations around the world already have over 50 percent of electricity from renewable resources, with Iceland generating all its electrical power from renewable energy though this does not include non-electrical energy (e.g. transport and heating).</a:t>
            </a:r>
          </a:p>
          <a:p>
            <a:endParaRPr lang="en-AU" dirty="0"/>
          </a:p>
        </p:txBody>
      </p:sp>
    </p:spTree>
    <p:extLst>
      <p:ext uri="{BB962C8B-B14F-4D97-AF65-F5344CB8AC3E}">
        <p14:creationId xmlns:p14="http://schemas.microsoft.com/office/powerpoint/2010/main" val="2516072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0E12F-C85A-4EBB-A357-E12167E448A9}"/>
              </a:ext>
            </a:extLst>
          </p:cNvPr>
          <p:cNvSpPr>
            <a:spLocks noGrp="1"/>
          </p:cNvSpPr>
          <p:nvPr>
            <p:ph type="title"/>
          </p:nvPr>
        </p:nvSpPr>
        <p:spPr>
          <a:xfrm>
            <a:off x="838200" y="139150"/>
            <a:ext cx="10515600" cy="815008"/>
          </a:xfrm>
        </p:spPr>
        <p:txBody>
          <a:bodyPr/>
          <a:lstStyle/>
          <a:p>
            <a:endParaRPr lang="en-AU" dirty="0"/>
          </a:p>
        </p:txBody>
      </p:sp>
      <p:sp>
        <p:nvSpPr>
          <p:cNvPr id="3" name="Content Placeholder 2">
            <a:extLst>
              <a:ext uri="{FF2B5EF4-FFF2-40B4-BE49-F238E27FC236}">
                <a16:creationId xmlns:a16="http://schemas.microsoft.com/office/drawing/2014/main" id="{A14FEC48-2874-4ABA-8C70-B69B02EEC0C4}"/>
              </a:ext>
            </a:extLst>
          </p:cNvPr>
          <p:cNvSpPr>
            <a:spLocks noGrp="1"/>
          </p:cNvSpPr>
          <p:nvPr>
            <p:ph idx="1"/>
          </p:nvPr>
        </p:nvSpPr>
        <p:spPr>
          <a:xfrm>
            <a:off x="145773" y="1232452"/>
            <a:ext cx="11820939" cy="5486399"/>
          </a:xfrm>
        </p:spPr>
        <p:txBody>
          <a:bodyPr>
            <a:normAutofit fontScale="92500" lnSpcReduction="20000"/>
          </a:bodyPr>
          <a:lstStyle/>
          <a:p>
            <a:r>
              <a:rPr lang="en-AU" dirty="0"/>
              <a:t>While many renewable energy projects are large-scale, renewable technologies are also suited to </a:t>
            </a:r>
            <a:r>
              <a:rPr lang="en-AU" dirty="0">
                <a:hlinkClick r:id="rId2" tooltip="Rural"/>
              </a:rPr>
              <a:t>rural</a:t>
            </a:r>
            <a:r>
              <a:rPr lang="en-AU" dirty="0"/>
              <a:t> and remote areas and </a:t>
            </a:r>
            <a:r>
              <a:rPr lang="en-AU" dirty="0">
                <a:hlinkClick r:id="rId3" tooltip="Renewable energy in developing countries"/>
              </a:rPr>
              <a:t>developing countries</a:t>
            </a:r>
            <a:r>
              <a:rPr lang="en-AU" dirty="0"/>
              <a:t>, where energy is often crucial in </a:t>
            </a:r>
            <a:r>
              <a:rPr lang="en-AU" dirty="0">
                <a:hlinkClick r:id="rId4" tooltip="Human development (humanity)"/>
              </a:rPr>
              <a:t>human development</a:t>
            </a:r>
            <a:r>
              <a:rPr lang="en-AU" dirty="0"/>
              <a:t>. Former </a:t>
            </a:r>
            <a:r>
              <a:rPr lang="en-AU" dirty="0">
                <a:hlinkClick r:id="rId5" tooltip="United Nations"/>
              </a:rPr>
              <a:t>United Nations</a:t>
            </a:r>
            <a:r>
              <a:rPr lang="en-AU" dirty="0"/>
              <a:t> Secretary-General </a:t>
            </a:r>
            <a:r>
              <a:rPr lang="en-AU" dirty="0">
                <a:hlinkClick r:id="rId6" tooltip="Ban Ki-moon"/>
              </a:rPr>
              <a:t>Ban Ki-moon</a:t>
            </a:r>
            <a:r>
              <a:rPr lang="en-AU" dirty="0"/>
              <a:t> has said that renewable energy has the ability to lift the poorest nations to new levels of prosperity. As most of renewables provide electricity, renewable energy deployment is often applied in conjunction with further </a:t>
            </a:r>
            <a:r>
              <a:rPr lang="en-AU" dirty="0">
                <a:hlinkClick r:id="rId7" tooltip="Electrification"/>
              </a:rPr>
              <a:t>electrification</a:t>
            </a:r>
            <a:r>
              <a:rPr lang="en-AU" dirty="0"/>
              <a:t>, which has several benefits: Electricity can be converted to heat (where necessary generating higher temperatures than fossil fuels), can be converted into mechanical energy with high efficiency and is clean at the point of consumption. In addition to that electrification with renewable energy is much more efficient and therefore leads to a significant reduction in primary energy requirements, because most renewables do not have a steam cycle with high losses (fossil power plants usually have losses of 40 to 65%).</a:t>
            </a:r>
          </a:p>
          <a:p>
            <a:r>
              <a:rPr lang="en-AU" dirty="0"/>
              <a:t>Renewable energy systems are rapidly becoming more efficient and cheaper and their share of total energy consumption is increasing.</a:t>
            </a:r>
            <a:r>
              <a:rPr lang="en-AU" baseline="30000" dirty="0"/>
              <a:t> </a:t>
            </a:r>
            <a:r>
              <a:rPr lang="en-AU" dirty="0"/>
              <a:t>Global installed electricity generating capacity in 2017 was 2.2 TW. Growth in consumption of coal and oil could end by 2020 due to increased uptake of renewables and natural gas.</a:t>
            </a:r>
          </a:p>
        </p:txBody>
      </p:sp>
    </p:spTree>
    <p:extLst>
      <p:ext uri="{BB962C8B-B14F-4D97-AF65-F5344CB8AC3E}">
        <p14:creationId xmlns:p14="http://schemas.microsoft.com/office/powerpoint/2010/main" val="3272567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0E12F-C85A-4EBB-A357-E12167E448A9}"/>
              </a:ext>
            </a:extLst>
          </p:cNvPr>
          <p:cNvSpPr>
            <a:spLocks noGrp="1"/>
          </p:cNvSpPr>
          <p:nvPr>
            <p:ph type="title"/>
          </p:nvPr>
        </p:nvSpPr>
        <p:spPr>
          <a:xfrm>
            <a:off x="838200" y="139150"/>
            <a:ext cx="10515600" cy="815008"/>
          </a:xfrm>
        </p:spPr>
        <p:txBody>
          <a:bodyPr/>
          <a:lstStyle/>
          <a:p>
            <a:endParaRPr lang="en-AU" dirty="0"/>
          </a:p>
        </p:txBody>
      </p:sp>
      <p:sp>
        <p:nvSpPr>
          <p:cNvPr id="3" name="Content Placeholder 2">
            <a:extLst>
              <a:ext uri="{FF2B5EF4-FFF2-40B4-BE49-F238E27FC236}">
                <a16:creationId xmlns:a16="http://schemas.microsoft.com/office/drawing/2014/main" id="{A14FEC48-2874-4ABA-8C70-B69B02EEC0C4}"/>
              </a:ext>
            </a:extLst>
          </p:cNvPr>
          <p:cNvSpPr>
            <a:spLocks noGrp="1"/>
          </p:cNvSpPr>
          <p:nvPr>
            <p:ph idx="1"/>
          </p:nvPr>
        </p:nvSpPr>
        <p:spPr>
          <a:xfrm>
            <a:off x="145773" y="1232452"/>
            <a:ext cx="11820939" cy="5486399"/>
          </a:xfrm>
        </p:spPr>
        <p:txBody>
          <a:bodyPr>
            <a:normAutofit fontScale="92500" lnSpcReduction="20000"/>
          </a:bodyPr>
          <a:lstStyle/>
          <a:p>
            <a:r>
              <a:rPr lang="en-AU" dirty="0"/>
              <a:t>While many renewable energy projects are large-scale, renewable technologies are also suited to </a:t>
            </a:r>
            <a:r>
              <a:rPr lang="en-AU" dirty="0">
                <a:hlinkClick r:id="rId2" tooltip="Rural"/>
              </a:rPr>
              <a:t>rural</a:t>
            </a:r>
            <a:r>
              <a:rPr lang="en-AU" dirty="0"/>
              <a:t> and remote areas and </a:t>
            </a:r>
            <a:r>
              <a:rPr lang="en-AU" dirty="0">
                <a:hlinkClick r:id="rId3" tooltip="Renewable energy in developing countries"/>
              </a:rPr>
              <a:t>developing countries</a:t>
            </a:r>
            <a:r>
              <a:rPr lang="en-AU" dirty="0"/>
              <a:t>, where energy is often crucial in </a:t>
            </a:r>
            <a:r>
              <a:rPr lang="en-AU" dirty="0">
                <a:hlinkClick r:id="rId4" tooltip="Human development (humanity)"/>
              </a:rPr>
              <a:t>human development</a:t>
            </a:r>
            <a:r>
              <a:rPr lang="en-AU" dirty="0"/>
              <a:t>. Former </a:t>
            </a:r>
            <a:r>
              <a:rPr lang="en-AU" dirty="0">
                <a:hlinkClick r:id="rId5" tooltip="United Nations"/>
              </a:rPr>
              <a:t>United Nations</a:t>
            </a:r>
            <a:r>
              <a:rPr lang="en-AU" dirty="0"/>
              <a:t> Secretary-General </a:t>
            </a:r>
            <a:r>
              <a:rPr lang="en-AU" dirty="0">
                <a:hlinkClick r:id="rId6" tooltip="Ban Ki-moon"/>
              </a:rPr>
              <a:t>Ban Ki-moon</a:t>
            </a:r>
            <a:r>
              <a:rPr lang="en-AU" dirty="0"/>
              <a:t> has said that renewable energy has the ability to lift the poorest nations to new levels of prosperity. As most of renewables provide electricity, renewable energy deployment is often applied in conjunction with further </a:t>
            </a:r>
            <a:r>
              <a:rPr lang="en-AU" dirty="0">
                <a:hlinkClick r:id="rId7" tooltip="Electrification"/>
              </a:rPr>
              <a:t>electrification</a:t>
            </a:r>
            <a:r>
              <a:rPr lang="en-AU" dirty="0"/>
              <a:t>, which has several benefits: Electricity can be converted to heat (where necessary generating higher temperatures than fossil fuels), can be converted into mechanical energy with high efficiency and is clean at the point of consumption. In addition to that electrification with renewable energy is much more efficient and therefore leads to a significant reduction in primary energy requirements, because most renewables do not have a steam cycle with high losses (fossil power plants usually have losses of 40 to 65%).</a:t>
            </a:r>
          </a:p>
          <a:p>
            <a:r>
              <a:rPr lang="en-AU" dirty="0"/>
              <a:t>Renewable energy systems are rapidly becoming more efficient and cheaper and their share of total energy consumption is increasing.</a:t>
            </a:r>
            <a:r>
              <a:rPr lang="en-AU" baseline="30000" dirty="0"/>
              <a:t> </a:t>
            </a:r>
            <a:r>
              <a:rPr lang="en-AU" dirty="0"/>
              <a:t>Global installed electricity generating capacity in 2017 was 2.2 TW. Growth in consumption of coal and oil could end by 2020 due to increased uptake of renewables and natural gas.</a:t>
            </a:r>
          </a:p>
        </p:txBody>
      </p:sp>
    </p:spTree>
    <p:extLst>
      <p:ext uri="{BB962C8B-B14F-4D97-AF65-F5344CB8AC3E}">
        <p14:creationId xmlns:p14="http://schemas.microsoft.com/office/powerpoint/2010/main" val="4128157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5138</Words>
  <Application>Microsoft Office PowerPoint</Application>
  <PresentationFormat>Widescreen</PresentationFormat>
  <Paragraphs>117</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Renewable Energy Utilization EP409, 4th Level course Dept.: Engineering of Power and Electrical Machines 2nd  lecture , 3rd May. 2021</vt:lpstr>
      <vt:lpstr>PowerPoint Presentation</vt:lpstr>
      <vt:lpstr>Energy Crisis</vt:lpstr>
      <vt:lpstr>Energy crisis – Cont.</vt:lpstr>
      <vt:lpstr>PowerPoint Presentation</vt:lpstr>
      <vt:lpstr>PowerPoint Presentation</vt:lpstr>
      <vt:lpstr>PowerPoint Presentation</vt:lpstr>
      <vt:lpstr>PowerPoint Presentation</vt:lpstr>
      <vt:lpstr>PowerPoint Presentation</vt:lpstr>
      <vt:lpstr>Overview</vt:lpstr>
      <vt:lpstr>PowerPoint Presentation</vt:lpstr>
      <vt:lpstr>PowerPoint Presentation</vt:lpstr>
      <vt:lpstr>PowerPoint Presentation</vt:lpstr>
      <vt:lpstr>PowerPoint Presentation</vt:lpstr>
      <vt:lpstr>PowerPoint Presentation</vt:lpstr>
      <vt:lpstr>Transportation</vt:lpstr>
      <vt:lpstr>History </vt:lpstr>
      <vt:lpstr>PowerPoint Presentation</vt:lpstr>
      <vt:lpstr>Tendency to invest in Renewable energy</vt:lpstr>
      <vt:lpstr>Mainstream Technologies:   1- Wind Power</vt:lpstr>
      <vt:lpstr>PowerPoint Presentation</vt:lpstr>
      <vt:lpstr>Hydropower  and  Hydroelectricity </vt:lpstr>
      <vt:lpstr>PowerPoint Presentation</vt:lpstr>
      <vt:lpstr>Wave-power</vt:lpstr>
      <vt:lpstr>Solar Energy</vt:lpstr>
      <vt:lpstr>PowerPoint Presentation</vt:lpstr>
      <vt:lpstr>PV-Photovoltaic </vt:lpstr>
      <vt:lpstr>PowerPoint Presentation</vt:lpstr>
      <vt:lpstr>Geothermal Energy</vt:lpstr>
      <vt:lpstr>Biomass energy </vt:lpstr>
      <vt:lpstr>PowerPoint Presentation</vt:lpstr>
      <vt:lpstr>Energy storage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Hatim Ghadhban Abood</dc:creator>
  <cp:lastModifiedBy>Hatim Ghadhban Abood</cp:lastModifiedBy>
  <cp:revision>38</cp:revision>
  <dcterms:created xsi:type="dcterms:W3CDTF">2019-02-22T15:27:27Z</dcterms:created>
  <dcterms:modified xsi:type="dcterms:W3CDTF">2021-05-03T07:01:29Z</dcterms:modified>
</cp:coreProperties>
</file>